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58" r:id="rId4"/>
    <p:sldId id="266" r:id="rId5"/>
    <p:sldId id="257" r:id="rId6"/>
    <p:sldId id="259" r:id="rId7"/>
    <p:sldId id="260" r:id="rId8"/>
    <p:sldId id="274" r:id="rId9"/>
    <p:sldId id="262" r:id="rId10"/>
    <p:sldId id="261" r:id="rId11"/>
    <p:sldId id="263" r:id="rId12"/>
    <p:sldId id="264" r:id="rId13"/>
    <p:sldId id="265" r:id="rId14"/>
    <p:sldId id="267" r:id="rId15"/>
    <p:sldId id="269" r:id="rId16"/>
    <p:sldId id="270" r:id="rId17"/>
    <p:sldId id="271" r:id="rId18"/>
    <p:sldId id="272" r:id="rId19"/>
    <p:sldId id="273" r:id="rId20"/>
    <p:sldId id="275" r:id="rId21"/>
    <p:sldId id="276" r:id="rId22"/>
    <p:sldId id="277" r:id="rId23"/>
    <p:sldId id="279" r:id="rId24"/>
    <p:sldId id="278"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lt-LT" sz="2800" b="1" dirty="0">
                <a:latin typeface="Times New Roman" panose="02020603050405020304" pitchFamily="18" charset="0"/>
                <a:cs typeface="Times New Roman" panose="02020603050405020304" pitchFamily="18" charset="0"/>
              </a:rPr>
              <a:t>Ar</a:t>
            </a:r>
            <a:r>
              <a:rPr lang="lt-LT" sz="2800" b="1" baseline="0" dirty="0">
                <a:latin typeface="Times New Roman" panose="02020603050405020304" pitchFamily="18" charset="0"/>
                <a:cs typeface="Times New Roman" panose="02020603050405020304" pitchFamily="18" charset="0"/>
              </a:rPr>
              <a:t> mūsų mokykloje yra gabių mokinių?</a:t>
            </a:r>
            <a:endParaRPr lang="lt-LT" sz="2800" b="1" dirty="0">
              <a:latin typeface="Times New Roman" panose="02020603050405020304" pitchFamily="18" charset="0"/>
              <a:cs typeface="Times New Roman" panose="02020603050405020304" pitchFamily="18" charset="0"/>
            </a:endParaRPr>
          </a:p>
        </c:rich>
      </c:tx>
      <c:layout>
        <c:manualLayout>
          <c:xMode val="edge"/>
          <c:yMode val="edge"/>
          <c:x val="0.18329555111206508"/>
          <c:y val="1.4230336788349521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Lapas1!$D$8:$D$10</c:f>
              <c:strCache>
                <c:ptCount val="3"/>
                <c:pt idx="0">
                  <c:v>Taip</c:v>
                </c:pt>
                <c:pt idx="1">
                  <c:v>Ne</c:v>
                </c:pt>
                <c:pt idx="2">
                  <c:v>Nežinau</c:v>
                </c:pt>
              </c:strCache>
            </c:strRef>
          </c:cat>
          <c:val>
            <c:numRef>
              <c:f>Lapas1!$E$8:$E$10</c:f>
              <c:numCache>
                <c:formatCode>General</c:formatCode>
                <c:ptCount val="3"/>
                <c:pt idx="0">
                  <c:v>17</c:v>
                </c:pt>
                <c:pt idx="1">
                  <c:v>0</c:v>
                </c:pt>
                <c:pt idx="2">
                  <c:v>0</c:v>
                </c:pt>
              </c:numCache>
            </c:numRef>
          </c:val>
          <c:extLst>
            <c:ext xmlns:c16="http://schemas.microsoft.com/office/drawing/2014/chart" uri="{C3380CC4-5D6E-409C-BE32-E72D297353CC}">
              <c16:uniqueId val="{00000000-FFCE-42C2-B8FE-72EC6DD19F36}"/>
            </c:ext>
          </c:extLst>
        </c:ser>
        <c:dLbls>
          <c:showLegendKey val="0"/>
          <c:showVal val="0"/>
          <c:showCatName val="0"/>
          <c:showSerName val="0"/>
          <c:showPercent val="0"/>
          <c:showBubbleSize val="0"/>
        </c:dLbls>
        <c:gapWidth val="219"/>
        <c:overlap val="-27"/>
        <c:axId val="247527280"/>
        <c:axId val="247372400"/>
      </c:barChart>
      <c:catAx>
        <c:axId val="247527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247372400"/>
        <c:crosses val="autoZero"/>
        <c:auto val="1"/>
        <c:lblAlgn val="ctr"/>
        <c:lblOffset val="100"/>
        <c:noMultiLvlLbl val="0"/>
      </c:catAx>
      <c:valAx>
        <c:axId val="247372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247527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2400" b="1" dirty="0"/>
              <a:t>Ar</a:t>
            </a:r>
            <a:r>
              <a:rPr lang="lt-LT" sz="2400" b="1" baseline="0" dirty="0"/>
              <a:t> gabiems, labai gerai ir gerai besimokantiems mokiniams yra skiriamos individualios, sudėtingesnės užduotys namų darbams?</a:t>
            </a:r>
            <a:r>
              <a:rPr lang="lt-LT" sz="2400" b="1" dirty="0"/>
              <a:t> </a:t>
            </a:r>
          </a:p>
        </c:rich>
      </c:tx>
      <c:layout>
        <c:manualLayout>
          <c:xMode val="edge"/>
          <c:yMode val="edge"/>
          <c:x val="0.1200743532970048"/>
          <c:y val="1.341921631776704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4.0487531744917621E-2"/>
          <c:y val="0.312039426906984"/>
          <c:w val="0.9409414255754498"/>
          <c:h val="0.6374523237465407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Lapas1!$D$8:$D$11</c:f>
              <c:strCache>
                <c:ptCount val="4"/>
                <c:pt idx="0">
                  <c:v>Visada</c:v>
                </c:pt>
                <c:pt idx="1">
                  <c:v>Kartais</c:v>
                </c:pt>
                <c:pt idx="2">
                  <c:v>Niekada</c:v>
                </c:pt>
                <c:pt idx="3">
                  <c:v>Nežinau</c:v>
                </c:pt>
              </c:strCache>
            </c:strRef>
          </c:cat>
          <c:val>
            <c:numRef>
              <c:f>Lapas1!$E$8:$E$11</c:f>
              <c:numCache>
                <c:formatCode>General</c:formatCode>
                <c:ptCount val="4"/>
                <c:pt idx="0">
                  <c:v>1</c:v>
                </c:pt>
                <c:pt idx="1">
                  <c:v>9</c:v>
                </c:pt>
                <c:pt idx="2">
                  <c:v>0</c:v>
                </c:pt>
                <c:pt idx="3">
                  <c:v>2</c:v>
                </c:pt>
              </c:numCache>
            </c:numRef>
          </c:val>
          <c:extLst>
            <c:ext xmlns:c16="http://schemas.microsoft.com/office/drawing/2014/chart" uri="{C3380CC4-5D6E-409C-BE32-E72D297353CC}">
              <c16:uniqueId val="{00000000-9F91-409C-A5DF-6B3E7E264C5E}"/>
            </c:ext>
          </c:extLst>
        </c:ser>
        <c:dLbls>
          <c:dLblPos val="outEnd"/>
          <c:showLegendKey val="0"/>
          <c:showVal val="1"/>
          <c:showCatName val="0"/>
          <c:showSerName val="0"/>
          <c:showPercent val="0"/>
          <c:showBubbleSize val="0"/>
        </c:dLbls>
        <c:gapWidth val="219"/>
        <c:overlap val="-27"/>
        <c:axId val="412168896"/>
        <c:axId val="243447808"/>
      </c:barChart>
      <c:catAx>
        <c:axId val="412168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243447808"/>
        <c:crosses val="autoZero"/>
        <c:auto val="1"/>
        <c:lblAlgn val="ctr"/>
        <c:lblOffset val="100"/>
        <c:noMultiLvlLbl val="0"/>
      </c:catAx>
      <c:valAx>
        <c:axId val="243447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12168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2400" b="1" dirty="0">
                <a:latin typeface="Times New Roman" panose="02020603050405020304" pitchFamily="18" charset="0"/>
                <a:cs typeface="Times New Roman" panose="02020603050405020304" pitchFamily="18" charset="0"/>
              </a:rPr>
              <a:t>Ar</a:t>
            </a:r>
            <a:r>
              <a:rPr lang="lt-LT" sz="2400" b="1" baseline="0" dirty="0">
                <a:latin typeface="Times New Roman" panose="02020603050405020304" pitchFamily="18" charset="0"/>
                <a:cs typeface="Times New Roman" panose="02020603050405020304" pitchFamily="18" charset="0"/>
              </a:rPr>
              <a:t> norėtum gauti specialias, individualias ar sudėtingesnes užduotis klasėje ir namų darbams?</a:t>
            </a:r>
          </a:p>
          <a:p>
            <a:pPr>
              <a:defRPr/>
            </a:pPr>
            <a:r>
              <a:rPr lang="lt-LT" dirty="0"/>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Lapas1!$D$8:$D$10</c:f>
              <c:strCache>
                <c:ptCount val="3"/>
                <c:pt idx="0">
                  <c:v>Taip</c:v>
                </c:pt>
                <c:pt idx="1">
                  <c:v>Ne</c:v>
                </c:pt>
                <c:pt idx="2">
                  <c:v>Nežinau</c:v>
                </c:pt>
              </c:strCache>
            </c:strRef>
          </c:cat>
          <c:val>
            <c:numRef>
              <c:f>Lapas1!$E$8:$E$10</c:f>
              <c:numCache>
                <c:formatCode>General</c:formatCode>
                <c:ptCount val="3"/>
                <c:pt idx="0">
                  <c:v>7</c:v>
                </c:pt>
                <c:pt idx="1">
                  <c:v>4</c:v>
                </c:pt>
                <c:pt idx="2">
                  <c:v>1</c:v>
                </c:pt>
              </c:numCache>
            </c:numRef>
          </c:val>
          <c:extLst>
            <c:ext xmlns:c16="http://schemas.microsoft.com/office/drawing/2014/chart" uri="{C3380CC4-5D6E-409C-BE32-E72D297353CC}">
              <c16:uniqueId val="{00000000-0E0D-4CFA-AFB8-3E480CA79DD1}"/>
            </c:ext>
          </c:extLst>
        </c:ser>
        <c:dLbls>
          <c:dLblPos val="outEnd"/>
          <c:showLegendKey val="0"/>
          <c:showVal val="1"/>
          <c:showCatName val="0"/>
          <c:showSerName val="0"/>
          <c:showPercent val="0"/>
          <c:showBubbleSize val="0"/>
        </c:dLbls>
        <c:gapWidth val="219"/>
        <c:overlap val="-27"/>
        <c:axId val="234216720"/>
        <c:axId val="248329776"/>
      </c:barChart>
      <c:catAx>
        <c:axId val="234216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248329776"/>
        <c:crosses val="autoZero"/>
        <c:auto val="1"/>
        <c:lblAlgn val="ctr"/>
        <c:lblOffset val="100"/>
        <c:noMultiLvlLbl val="0"/>
      </c:catAx>
      <c:valAx>
        <c:axId val="248329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2342167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lt-LT" sz="2800" b="1" dirty="0">
                <a:latin typeface="Times New Roman" panose="02020603050405020304" pitchFamily="18" charset="0"/>
                <a:cs typeface="Times New Roman" panose="02020603050405020304" pitchFamily="18" charset="0"/>
              </a:rPr>
              <a:t>Ar mūsų</a:t>
            </a:r>
            <a:r>
              <a:rPr lang="lt-LT" sz="2800" b="1" baseline="0" dirty="0">
                <a:latin typeface="Times New Roman" panose="02020603050405020304" pitchFamily="18" charset="0"/>
                <a:cs typeface="Times New Roman" panose="02020603050405020304" pitchFamily="18" charset="0"/>
              </a:rPr>
              <a:t> </a:t>
            </a:r>
            <a:r>
              <a:rPr lang="lt-LT" sz="2800" b="1" dirty="0">
                <a:latin typeface="Times New Roman" panose="02020603050405020304" pitchFamily="18" charset="0"/>
                <a:cs typeface="Times New Roman" panose="02020603050405020304" pitchFamily="18" charset="0"/>
              </a:rPr>
              <a:t>mokykloje laiku pastebimi</a:t>
            </a:r>
            <a:r>
              <a:rPr lang="lt-LT" sz="2800" b="1" baseline="0" dirty="0">
                <a:latin typeface="Times New Roman" panose="02020603050405020304" pitchFamily="18" charset="0"/>
                <a:cs typeface="Times New Roman" panose="02020603050405020304" pitchFamily="18" charset="0"/>
              </a:rPr>
              <a:t> gabūs, labai gerai ir gerai besimokantys mokiniai?</a:t>
            </a:r>
            <a:endParaRPr lang="lt-LT" sz="2800" b="1" dirty="0">
              <a:latin typeface="Times New Roman" panose="02020603050405020304" pitchFamily="18" charset="0"/>
              <a:cs typeface="Times New Roman" panose="02020603050405020304" pitchFamily="18" charset="0"/>
            </a:endParaRPr>
          </a:p>
        </c:rich>
      </c:tx>
      <c:layout>
        <c:manualLayout>
          <c:xMode val="edge"/>
          <c:yMode val="edge"/>
          <c:x val="0.11001158504664427"/>
          <c:y val="0"/>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4.5399013333237932E-2"/>
          <c:y val="0.32170523423780656"/>
          <c:w val="0.93377711872794633"/>
          <c:h val="0.62188182524846269"/>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Lapas1!$D$8:$D$10</c:f>
              <c:strCache>
                <c:ptCount val="3"/>
                <c:pt idx="0">
                  <c:v>Taip</c:v>
                </c:pt>
                <c:pt idx="1">
                  <c:v>Ne</c:v>
                </c:pt>
                <c:pt idx="2">
                  <c:v>Nežinau</c:v>
                </c:pt>
              </c:strCache>
            </c:strRef>
          </c:cat>
          <c:val>
            <c:numRef>
              <c:f>Lapas1!$E$8:$E$10</c:f>
              <c:numCache>
                <c:formatCode>General</c:formatCode>
                <c:ptCount val="3"/>
                <c:pt idx="0">
                  <c:v>15</c:v>
                </c:pt>
                <c:pt idx="1">
                  <c:v>0</c:v>
                </c:pt>
                <c:pt idx="2">
                  <c:v>2</c:v>
                </c:pt>
              </c:numCache>
            </c:numRef>
          </c:val>
          <c:extLst>
            <c:ext xmlns:c16="http://schemas.microsoft.com/office/drawing/2014/chart" uri="{C3380CC4-5D6E-409C-BE32-E72D297353CC}">
              <c16:uniqueId val="{00000000-3161-403E-9256-93317076706D}"/>
            </c:ext>
          </c:extLst>
        </c:ser>
        <c:dLbls>
          <c:dLblPos val="outEnd"/>
          <c:showLegendKey val="0"/>
          <c:showVal val="1"/>
          <c:showCatName val="0"/>
          <c:showSerName val="0"/>
          <c:showPercent val="0"/>
          <c:showBubbleSize val="0"/>
        </c:dLbls>
        <c:gapWidth val="219"/>
        <c:overlap val="-27"/>
        <c:axId val="338696512"/>
        <c:axId val="338014384"/>
      </c:barChart>
      <c:catAx>
        <c:axId val="338696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8014384"/>
        <c:crosses val="autoZero"/>
        <c:auto val="1"/>
        <c:lblAlgn val="ctr"/>
        <c:lblOffset val="100"/>
        <c:noMultiLvlLbl val="0"/>
      </c:catAx>
      <c:valAx>
        <c:axId val="338014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8696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2800" b="1" dirty="0">
                <a:latin typeface="Times New Roman" panose="02020603050405020304" pitchFamily="18" charset="0"/>
                <a:cs typeface="Times New Roman" panose="02020603050405020304" pitchFamily="18" charset="0"/>
              </a:rPr>
              <a:t>Ar</a:t>
            </a:r>
            <a:r>
              <a:rPr lang="lt-LT" sz="2800" b="1" baseline="0" dirty="0">
                <a:latin typeface="Times New Roman" panose="02020603050405020304" pitchFamily="18" charset="0"/>
                <a:cs typeface="Times New Roman" panose="02020603050405020304" pitchFamily="18" charset="0"/>
              </a:rPr>
              <a:t> gabiems, labai gerai ir gerai besimokantiems mokiniams per pamokas pateikiate specialias, individualias užduotis</a:t>
            </a:r>
            <a:r>
              <a:rPr lang="lt-LT" sz="2800" b="1" dirty="0">
                <a:latin typeface="Times New Roman" panose="02020603050405020304" pitchFamily="18" charset="0"/>
                <a:cs typeface="Times New Roman" panose="02020603050405020304" pitchFamily="18" charset="0"/>
              </a:rPr>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stacked"/>
        <c:varyColors val="0"/>
        <c:ser>
          <c:idx val="0"/>
          <c:order val="0"/>
          <c:spPr>
            <a:solidFill>
              <a:schemeClr val="accent1"/>
            </a:solidFill>
            <a:ln>
              <a:noFill/>
            </a:ln>
            <a:effectLst/>
          </c:spPr>
          <c:invertIfNegative val="0"/>
          <c:dLbls>
            <c:dLbl>
              <c:idx val="0"/>
              <c:layout>
                <c:manualLayout>
                  <c:x val="0"/>
                  <c:y val="-0.2407407407407408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02E-4434-940C-AEFA38D95022}"/>
                </c:ext>
              </c:extLst>
            </c:dLbl>
            <c:dLbl>
              <c:idx val="1"/>
              <c:layout>
                <c:manualLayout>
                  <c:x val="5.5555555555556061E-3"/>
                  <c:y val="-0.291666666666666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02E-4434-940C-AEFA38D95022}"/>
                </c:ext>
              </c:extLst>
            </c:dLbl>
            <c:dLbl>
              <c:idx val="3"/>
              <c:layout>
                <c:manualLayout>
                  <c:x val="-1.0185067526415994E-16"/>
                  <c:y val="-6.94444444444444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02E-4434-940C-AEFA38D95022}"/>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Lapas1!$D$8:$D$11</c:f>
              <c:strCache>
                <c:ptCount val="4"/>
                <c:pt idx="0">
                  <c:v>Visada</c:v>
                </c:pt>
                <c:pt idx="1">
                  <c:v>Kartais</c:v>
                </c:pt>
                <c:pt idx="2">
                  <c:v>Niekada</c:v>
                </c:pt>
                <c:pt idx="3">
                  <c:v>Nežinau</c:v>
                </c:pt>
              </c:strCache>
            </c:strRef>
          </c:cat>
          <c:val>
            <c:numRef>
              <c:f>Lapas1!$E$8:$E$11</c:f>
              <c:numCache>
                <c:formatCode>General</c:formatCode>
                <c:ptCount val="4"/>
                <c:pt idx="0">
                  <c:v>7</c:v>
                </c:pt>
                <c:pt idx="1">
                  <c:v>9</c:v>
                </c:pt>
                <c:pt idx="2">
                  <c:v>0</c:v>
                </c:pt>
                <c:pt idx="3">
                  <c:v>1</c:v>
                </c:pt>
              </c:numCache>
            </c:numRef>
          </c:val>
          <c:extLst>
            <c:ext xmlns:c16="http://schemas.microsoft.com/office/drawing/2014/chart" uri="{C3380CC4-5D6E-409C-BE32-E72D297353CC}">
              <c16:uniqueId val="{00000003-F02E-4434-940C-AEFA38D95022}"/>
            </c:ext>
          </c:extLst>
        </c:ser>
        <c:dLbls>
          <c:dLblPos val="ctr"/>
          <c:showLegendKey val="0"/>
          <c:showVal val="1"/>
          <c:showCatName val="0"/>
          <c:showSerName val="0"/>
          <c:showPercent val="0"/>
          <c:showBubbleSize val="0"/>
        </c:dLbls>
        <c:gapWidth val="150"/>
        <c:overlap val="100"/>
        <c:axId val="244097792"/>
        <c:axId val="234388368"/>
      </c:barChart>
      <c:catAx>
        <c:axId val="244097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234388368"/>
        <c:crosses val="autoZero"/>
        <c:auto val="1"/>
        <c:lblAlgn val="ctr"/>
        <c:lblOffset val="100"/>
        <c:noMultiLvlLbl val="0"/>
      </c:catAx>
      <c:valAx>
        <c:axId val="234388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244097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2400" b="1" dirty="0">
                <a:latin typeface="Times New Roman" panose="02020603050405020304" pitchFamily="18" charset="0"/>
                <a:cs typeface="Times New Roman" panose="02020603050405020304" pitchFamily="18" charset="0"/>
              </a:rPr>
              <a:t>Ar</a:t>
            </a:r>
            <a:r>
              <a:rPr lang="lt-LT" sz="2400" b="1" baseline="0" dirty="0">
                <a:latin typeface="Times New Roman" panose="02020603050405020304" pitchFamily="18" charset="0"/>
                <a:cs typeface="Times New Roman" panose="02020603050405020304" pitchFamily="18" charset="0"/>
              </a:rPr>
              <a:t> gabiems, labai gerai ir gerai besimokantiems mokiniams skiriate individualias, sudėtingesnes užduotis namų darbams?</a:t>
            </a:r>
            <a:r>
              <a:rPr lang="lt-LT" sz="2400" b="1" dirty="0">
                <a:latin typeface="Times New Roman" panose="02020603050405020304" pitchFamily="18" charset="0"/>
                <a:cs typeface="Times New Roman" panose="02020603050405020304" pitchFamily="18" charset="0"/>
              </a:rPr>
              <a:t> </a:t>
            </a:r>
          </a:p>
        </c:rich>
      </c:tx>
      <c:layout>
        <c:manualLayout>
          <c:xMode val="edge"/>
          <c:yMode val="edge"/>
          <c:x val="0.11930024717993104"/>
          <c:y val="1.419647927314026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6.6580927384076991E-2"/>
          <c:y val="0.33291395964771869"/>
          <c:w val="0.90286351706036749"/>
          <c:h val="0.54579780487404994"/>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Lapas1!$D$8:$D$11</c:f>
              <c:strCache>
                <c:ptCount val="4"/>
                <c:pt idx="0">
                  <c:v>Visada</c:v>
                </c:pt>
                <c:pt idx="1">
                  <c:v>Kartais</c:v>
                </c:pt>
                <c:pt idx="2">
                  <c:v>Niekada</c:v>
                </c:pt>
                <c:pt idx="3">
                  <c:v>Nežinau</c:v>
                </c:pt>
              </c:strCache>
            </c:strRef>
          </c:cat>
          <c:val>
            <c:numRef>
              <c:f>Lapas1!$E$8:$E$11</c:f>
              <c:numCache>
                <c:formatCode>General</c:formatCode>
                <c:ptCount val="4"/>
                <c:pt idx="0">
                  <c:v>5</c:v>
                </c:pt>
                <c:pt idx="1">
                  <c:v>11</c:v>
                </c:pt>
                <c:pt idx="2">
                  <c:v>0</c:v>
                </c:pt>
                <c:pt idx="3">
                  <c:v>1</c:v>
                </c:pt>
              </c:numCache>
            </c:numRef>
          </c:val>
          <c:extLst>
            <c:ext xmlns:c16="http://schemas.microsoft.com/office/drawing/2014/chart" uri="{C3380CC4-5D6E-409C-BE32-E72D297353CC}">
              <c16:uniqueId val="{00000000-190D-4C48-BB31-F312C6CEDA5A}"/>
            </c:ext>
          </c:extLst>
        </c:ser>
        <c:dLbls>
          <c:dLblPos val="outEnd"/>
          <c:showLegendKey val="0"/>
          <c:showVal val="1"/>
          <c:showCatName val="0"/>
          <c:showSerName val="0"/>
          <c:showPercent val="0"/>
          <c:showBubbleSize val="0"/>
        </c:dLbls>
        <c:gapWidth val="219"/>
        <c:overlap val="-27"/>
        <c:axId val="341401344"/>
        <c:axId val="403713664"/>
      </c:barChart>
      <c:catAx>
        <c:axId val="341401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03713664"/>
        <c:crosses val="autoZero"/>
        <c:auto val="1"/>
        <c:lblAlgn val="ctr"/>
        <c:lblOffset val="100"/>
        <c:noMultiLvlLbl val="0"/>
      </c:catAx>
      <c:valAx>
        <c:axId val="403713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41401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2800" b="1" baseline="0" dirty="0">
                <a:latin typeface="Times New Roman" panose="02020603050405020304" pitchFamily="18" charset="0"/>
                <a:cs typeface="Times New Roman" panose="02020603050405020304" pitchFamily="18" charset="0"/>
              </a:rPr>
              <a:t>Ar mūsų mokykloje gabūs, labai gerai ir gerai besimokantys mokiniai yra gerbiami ir mėgstami mokytojų? </a:t>
            </a:r>
            <a:endParaRPr lang="lt-LT" sz="2800" b="1" dirty="0">
              <a:latin typeface="Times New Roman" panose="02020603050405020304" pitchFamily="18" charset="0"/>
              <a:cs typeface="Times New Roman" panose="02020603050405020304" pitchFamily="18" charset="0"/>
            </a:endParaRPr>
          </a:p>
        </c:rich>
      </c:tx>
      <c:layout>
        <c:manualLayout>
          <c:xMode val="edge"/>
          <c:yMode val="edge"/>
          <c:x val="0.19433456144304598"/>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6.6580927384076991E-2"/>
          <c:y val="0.35253814183850962"/>
          <c:w val="0.90286351706036749"/>
          <c:h val="0.52617368865991254"/>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Lapas1!$D$8:$D$12</c:f>
              <c:strCache>
                <c:ptCount val="5"/>
                <c:pt idx="0">
                  <c:v>Taip</c:v>
                </c:pt>
                <c:pt idx="1">
                  <c:v>Kartais</c:v>
                </c:pt>
                <c:pt idx="2">
                  <c:v>Ne </c:v>
                </c:pt>
                <c:pt idx="3">
                  <c:v>Nežinau</c:v>
                </c:pt>
                <c:pt idx="4">
                  <c:v>Neatsakė</c:v>
                </c:pt>
              </c:strCache>
            </c:strRef>
          </c:cat>
          <c:val>
            <c:numRef>
              <c:f>Lapas1!$E$8:$E$12</c:f>
              <c:numCache>
                <c:formatCode>General</c:formatCode>
                <c:ptCount val="5"/>
                <c:pt idx="0">
                  <c:v>14</c:v>
                </c:pt>
                <c:pt idx="1">
                  <c:v>0</c:v>
                </c:pt>
                <c:pt idx="2">
                  <c:v>0</c:v>
                </c:pt>
                <c:pt idx="3">
                  <c:v>0</c:v>
                </c:pt>
                <c:pt idx="4">
                  <c:v>3</c:v>
                </c:pt>
              </c:numCache>
            </c:numRef>
          </c:val>
          <c:extLst>
            <c:ext xmlns:c16="http://schemas.microsoft.com/office/drawing/2014/chart" uri="{C3380CC4-5D6E-409C-BE32-E72D297353CC}">
              <c16:uniqueId val="{00000000-818E-4AA5-808D-5565088A567A}"/>
            </c:ext>
          </c:extLst>
        </c:ser>
        <c:dLbls>
          <c:dLblPos val="outEnd"/>
          <c:showLegendKey val="0"/>
          <c:showVal val="1"/>
          <c:showCatName val="0"/>
          <c:showSerName val="0"/>
          <c:showPercent val="0"/>
          <c:showBubbleSize val="0"/>
        </c:dLbls>
        <c:gapWidth val="219"/>
        <c:overlap val="-27"/>
        <c:axId val="339173760"/>
        <c:axId val="339794400"/>
      </c:barChart>
      <c:catAx>
        <c:axId val="339173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9794400"/>
        <c:crosses val="autoZero"/>
        <c:auto val="1"/>
        <c:lblAlgn val="ctr"/>
        <c:lblOffset val="100"/>
        <c:noMultiLvlLbl val="0"/>
      </c:catAx>
      <c:valAx>
        <c:axId val="339794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39173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2800" b="1" dirty="0">
                <a:latin typeface="Times New Roman" panose="02020603050405020304" pitchFamily="18" charset="0"/>
                <a:cs typeface="Times New Roman" panose="02020603050405020304" pitchFamily="18" charset="0"/>
              </a:rPr>
              <a:t>Ar</a:t>
            </a:r>
            <a:r>
              <a:rPr lang="lt-LT" sz="2800" b="1" baseline="0" dirty="0">
                <a:latin typeface="Times New Roman" panose="02020603050405020304" pitchFamily="18" charset="0"/>
                <a:cs typeface="Times New Roman" panose="02020603050405020304" pitchFamily="18" charset="0"/>
              </a:rPr>
              <a:t> mūsų mokykloje gabūs, labai gerai ir gerai besimokantys mokiniai yra gerbiami ir mėgstami bendraamžių?</a:t>
            </a:r>
            <a:endParaRPr lang="lt-LT" sz="2800" b="1" dirty="0">
              <a:latin typeface="Times New Roman" panose="02020603050405020304" pitchFamily="18" charset="0"/>
              <a:cs typeface="Times New Roman" panose="02020603050405020304" pitchFamily="18" charset="0"/>
            </a:endParaRPr>
          </a:p>
        </c:rich>
      </c:tx>
      <c:layout>
        <c:manualLayout>
          <c:xMode val="edge"/>
          <c:yMode val="edge"/>
          <c:x val="0.15997560370978695"/>
          <c:y val="1.026904908605463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3.5925049990953459E-2"/>
          <c:y val="0.34533855169452887"/>
          <c:w val="0.9435586862071963"/>
          <c:h val="0.57926335831123965"/>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Lapas1!$D$8:$D$12</c:f>
              <c:strCache>
                <c:ptCount val="5"/>
                <c:pt idx="0">
                  <c:v>Taip</c:v>
                </c:pt>
                <c:pt idx="1">
                  <c:v>Kartais</c:v>
                </c:pt>
                <c:pt idx="2">
                  <c:v>Ne </c:v>
                </c:pt>
                <c:pt idx="3">
                  <c:v>Nežinau</c:v>
                </c:pt>
                <c:pt idx="4">
                  <c:v>Neatsakė</c:v>
                </c:pt>
              </c:strCache>
            </c:strRef>
          </c:cat>
          <c:val>
            <c:numRef>
              <c:f>Lapas1!$E$8:$E$12</c:f>
              <c:numCache>
                <c:formatCode>General</c:formatCode>
                <c:ptCount val="5"/>
                <c:pt idx="0">
                  <c:v>7</c:v>
                </c:pt>
                <c:pt idx="1">
                  <c:v>6</c:v>
                </c:pt>
                <c:pt idx="2">
                  <c:v>0</c:v>
                </c:pt>
                <c:pt idx="3">
                  <c:v>1</c:v>
                </c:pt>
                <c:pt idx="4">
                  <c:v>3</c:v>
                </c:pt>
              </c:numCache>
            </c:numRef>
          </c:val>
          <c:extLst>
            <c:ext xmlns:c16="http://schemas.microsoft.com/office/drawing/2014/chart" uri="{C3380CC4-5D6E-409C-BE32-E72D297353CC}">
              <c16:uniqueId val="{00000000-56A4-4D45-8117-7396B095F450}"/>
            </c:ext>
          </c:extLst>
        </c:ser>
        <c:dLbls>
          <c:dLblPos val="outEnd"/>
          <c:showLegendKey val="0"/>
          <c:showVal val="1"/>
          <c:showCatName val="0"/>
          <c:showSerName val="0"/>
          <c:showPercent val="0"/>
          <c:showBubbleSize val="0"/>
        </c:dLbls>
        <c:gapWidth val="219"/>
        <c:overlap val="-27"/>
        <c:axId val="401464352"/>
        <c:axId val="244840416"/>
      </c:barChart>
      <c:catAx>
        <c:axId val="40146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244840416"/>
        <c:crosses val="autoZero"/>
        <c:auto val="1"/>
        <c:lblAlgn val="ctr"/>
        <c:lblOffset val="100"/>
        <c:noMultiLvlLbl val="0"/>
      </c:catAx>
      <c:valAx>
        <c:axId val="244840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014643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2400" b="1" dirty="0">
                <a:latin typeface="Times New Roman" panose="02020603050405020304" pitchFamily="18" charset="0"/>
                <a:cs typeface="Times New Roman" panose="02020603050405020304" pitchFamily="18" charset="0"/>
              </a:rPr>
              <a:t>Kaip</a:t>
            </a:r>
            <a:r>
              <a:rPr lang="lt-LT" sz="2400" b="1" baseline="0" dirty="0">
                <a:latin typeface="Times New Roman" panose="02020603050405020304" pitchFamily="18" charset="0"/>
                <a:cs typeface="Times New Roman" panose="02020603050405020304" pitchFamily="18" charset="0"/>
              </a:rPr>
              <a:t> manai, koks esi mokinys?</a:t>
            </a:r>
            <a:endParaRPr lang="lt-LT" sz="2400" b="1"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4.2556741203772015E-2"/>
          <c:y val="0.31745372263004379"/>
          <c:w val="0.93792309979566013"/>
          <c:h val="0.61174358002089457"/>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Lapas1!$D$8:$D$11</c:f>
              <c:strCache>
                <c:ptCount val="4"/>
                <c:pt idx="0">
                  <c:v>Gabus</c:v>
                </c:pt>
                <c:pt idx="1">
                  <c:v>L. gerai besimokantis</c:v>
                </c:pt>
                <c:pt idx="2">
                  <c:v>Gerai besimokantis</c:v>
                </c:pt>
                <c:pt idx="3">
                  <c:v>Nei vienas</c:v>
                </c:pt>
              </c:strCache>
            </c:strRef>
          </c:cat>
          <c:val>
            <c:numRef>
              <c:f>Lapas1!$E$8:$E$11</c:f>
              <c:numCache>
                <c:formatCode>General</c:formatCode>
                <c:ptCount val="4"/>
                <c:pt idx="0">
                  <c:v>1</c:v>
                </c:pt>
                <c:pt idx="1">
                  <c:v>0</c:v>
                </c:pt>
                <c:pt idx="2">
                  <c:v>9</c:v>
                </c:pt>
                <c:pt idx="3">
                  <c:v>2</c:v>
                </c:pt>
              </c:numCache>
            </c:numRef>
          </c:val>
          <c:extLst>
            <c:ext xmlns:c16="http://schemas.microsoft.com/office/drawing/2014/chart" uri="{C3380CC4-5D6E-409C-BE32-E72D297353CC}">
              <c16:uniqueId val="{00000000-0726-4F0A-BB67-F44507289567}"/>
            </c:ext>
          </c:extLst>
        </c:ser>
        <c:dLbls>
          <c:dLblPos val="outEnd"/>
          <c:showLegendKey val="0"/>
          <c:showVal val="1"/>
          <c:showCatName val="0"/>
          <c:showSerName val="0"/>
          <c:showPercent val="0"/>
          <c:showBubbleSize val="0"/>
        </c:dLbls>
        <c:gapWidth val="219"/>
        <c:overlap val="-27"/>
        <c:axId val="341218016"/>
        <c:axId val="448861360"/>
      </c:barChart>
      <c:catAx>
        <c:axId val="34121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48861360"/>
        <c:crosses val="autoZero"/>
        <c:auto val="1"/>
        <c:lblAlgn val="ctr"/>
        <c:lblOffset val="100"/>
        <c:noMultiLvlLbl val="0"/>
      </c:catAx>
      <c:valAx>
        <c:axId val="448861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41218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sz="2400" b="1" dirty="0">
                <a:latin typeface="Times New Roman" panose="02020603050405020304" pitchFamily="18" charset="0"/>
                <a:cs typeface="Times New Roman" panose="02020603050405020304" pitchFamily="18" charset="0"/>
              </a:rPr>
              <a:t>Ar</a:t>
            </a:r>
            <a:r>
              <a:rPr lang="lt-LT" sz="2400" b="1" baseline="0" dirty="0">
                <a:latin typeface="Times New Roman" panose="02020603050405020304" pitchFamily="18" charset="0"/>
                <a:cs typeface="Times New Roman" panose="02020603050405020304" pitchFamily="18" charset="0"/>
              </a:rPr>
              <a:t> mūsų mokykloje laiku pastebimi gabūs, labai gerai ir gerai besimokantys mokiniai?</a:t>
            </a:r>
            <a:r>
              <a:rPr lang="lt-LT" sz="2400" b="1" dirty="0">
                <a:latin typeface="Times New Roman" panose="02020603050405020304" pitchFamily="18" charset="0"/>
                <a:cs typeface="Times New Roman" panose="02020603050405020304" pitchFamily="18" charset="0"/>
              </a:rPr>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3.426838671212213E-2"/>
          <c:y val="0.41006509111253797"/>
          <c:w val="0.9461614453402547"/>
          <c:h val="0.52262676527022112"/>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Lapas1!$D$8:$D$10</c:f>
              <c:strCache>
                <c:ptCount val="3"/>
                <c:pt idx="0">
                  <c:v>Taip</c:v>
                </c:pt>
                <c:pt idx="1">
                  <c:v>Ne </c:v>
                </c:pt>
                <c:pt idx="2">
                  <c:v>Nežinau</c:v>
                </c:pt>
              </c:strCache>
            </c:strRef>
          </c:cat>
          <c:val>
            <c:numRef>
              <c:f>Lapas1!$E$8:$E$10</c:f>
              <c:numCache>
                <c:formatCode>General</c:formatCode>
                <c:ptCount val="3"/>
                <c:pt idx="0">
                  <c:v>6</c:v>
                </c:pt>
                <c:pt idx="1">
                  <c:v>1</c:v>
                </c:pt>
                <c:pt idx="2">
                  <c:v>5</c:v>
                </c:pt>
              </c:numCache>
            </c:numRef>
          </c:val>
          <c:extLst>
            <c:ext xmlns:c16="http://schemas.microsoft.com/office/drawing/2014/chart" uri="{C3380CC4-5D6E-409C-BE32-E72D297353CC}">
              <c16:uniqueId val="{00000000-7BE8-4AC0-AA33-70FFF7FCCE3F}"/>
            </c:ext>
          </c:extLst>
        </c:ser>
        <c:dLbls>
          <c:dLblPos val="outEnd"/>
          <c:showLegendKey val="0"/>
          <c:showVal val="1"/>
          <c:showCatName val="0"/>
          <c:showSerName val="0"/>
          <c:showPercent val="0"/>
          <c:showBubbleSize val="0"/>
        </c:dLbls>
        <c:gapWidth val="219"/>
        <c:overlap val="-27"/>
        <c:axId val="403854464"/>
        <c:axId val="233814416"/>
      </c:barChart>
      <c:catAx>
        <c:axId val="40385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233814416"/>
        <c:crosses val="autoZero"/>
        <c:auto val="1"/>
        <c:lblAlgn val="ctr"/>
        <c:lblOffset val="100"/>
        <c:noMultiLvlLbl val="0"/>
      </c:catAx>
      <c:valAx>
        <c:axId val="233814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038544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lt-LT" sz="2400" b="1" dirty="0">
                <a:latin typeface="Times New Roman" panose="02020603050405020304" pitchFamily="18" charset="0"/>
                <a:cs typeface="Times New Roman" panose="02020603050405020304" pitchFamily="18" charset="0"/>
              </a:rPr>
              <a:t>Ar</a:t>
            </a:r>
            <a:r>
              <a:rPr lang="lt-LT" sz="2400" b="1" baseline="0" dirty="0">
                <a:latin typeface="Times New Roman" panose="02020603050405020304" pitchFamily="18" charset="0"/>
                <a:cs typeface="Times New Roman" panose="02020603050405020304" pitchFamily="18" charset="0"/>
              </a:rPr>
              <a:t> gabiems, labai gerai ir gerai besimokantiems mokiniams per pamokas yra pateikiamos specialios,  individualios užduotys?</a:t>
            </a:r>
            <a:endParaRPr lang="lt-LT" sz="2400" b="1" dirty="0">
              <a:latin typeface="Times New Roman" panose="02020603050405020304" pitchFamily="18" charset="0"/>
              <a:cs typeface="Times New Roman" panose="02020603050405020304" pitchFamily="18" charset="0"/>
            </a:endParaRPr>
          </a:p>
        </c:rich>
      </c:tx>
      <c:layout>
        <c:manualLayout>
          <c:xMode val="edge"/>
          <c:yMode val="edge"/>
          <c:x val="6.8941293595907005E-2"/>
          <c:y val="1.4246910762563672E-4"/>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4.0536806631422596E-2"/>
          <c:y val="0.31291716317359441"/>
          <c:w val="0.94086954901428399"/>
          <c:h val="0.62729496535484996"/>
        </c:manualLayout>
      </c:layout>
      <c:barChart>
        <c:barDir val="col"/>
        <c:grouping val="stacked"/>
        <c:varyColors val="0"/>
        <c:ser>
          <c:idx val="0"/>
          <c:order val="0"/>
          <c:spPr>
            <a:solidFill>
              <a:schemeClr val="accent1"/>
            </a:solidFill>
            <a:ln>
              <a:noFill/>
            </a:ln>
            <a:effectLst/>
          </c:spPr>
          <c:invertIfNegative val="0"/>
          <c:dLbls>
            <c:dLbl>
              <c:idx val="0"/>
              <c:layout>
                <c:manualLayout>
                  <c:x val="-2.777777777777803E-3"/>
                  <c:y val="-6.94444444444444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6EA-42FE-9142-3B8070191A65}"/>
                </c:ext>
              </c:extLst>
            </c:dLbl>
            <c:dLbl>
              <c:idx val="1"/>
              <c:layout>
                <c:manualLayout>
                  <c:x val="-2.7777777777777779E-3"/>
                  <c:y val="-0.3562422546116348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EA-42FE-9142-3B8070191A6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Lapas1!$D$8:$D$11</c:f>
              <c:strCache>
                <c:ptCount val="4"/>
                <c:pt idx="0">
                  <c:v>Visada</c:v>
                </c:pt>
                <c:pt idx="1">
                  <c:v>Kartais</c:v>
                </c:pt>
                <c:pt idx="2">
                  <c:v>Niekada</c:v>
                </c:pt>
                <c:pt idx="3">
                  <c:v>Nežinau</c:v>
                </c:pt>
              </c:strCache>
            </c:strRef>
          </c:cat>
          <c:val>
            <c:numRef>
              <c:f>Lapas1!$E$8:$E$11</c:f>
              <c:numCache>
                <c:formatCode>General</c:formatCode>
                <c:ptCount val="4"/>
                <c:pt idx="0">
                  <c:v>1</c:v>
                </c:pt>
                <c:pt idx="1">
                  <c:v>11</c:v>
                </c:pt>
                <c:pt idx="2">
                  <c:v>0</c:v>
                </c:pt>
                <c:pt idx="3">
                  <c:v>0</c:v>
                </c:pt>
              </c:numCache>
            </c:numRef>
          </c:val>
          <c:extLst>
            <c:ext xmlns:c16="http://schemas.microsoft.com/office/drawing/2014/chart" uri="{C3380CC4-5D6E-409C-BE32-E72D297353CC}">
              <c16:uniqueId val="{00000002-26EA-42FE-9142-3B8070191A65}"/>
            </c:ext>
          </c:extLst>
        </c:ser>
        <c:dLbls>
          <c:dLblPos val="ctr"/>
          <c:showLegendKey val="0"/>
          <c:showVal val="1"/>
          <c:showCatName val="0"/>
          <c:showSerName val="0"/>
          <c:showPercent val="0"/>
          <c:showBubbleSize val="0"/>
        </c:dLbls>
        <c:gapWidth val="150"/>
        <c:overlap val="100"/>
        <c:axId val="414816224"/>
        <c:axId val="399057280"/>
      </c:barChart>
      <c:catAx>
        <c:axId val="4148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99057280"/>
        <c:crosses val="autoZero"/>
        <c:auto val="1"/>
        <c:lblAlgn val="ctr"/>
        <c:lblOffset val="100"/>
        <c:noMultiLvlLbl val="0"/>
      </c:catAx>
      <c:valAx>
        <c:axId val="399057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148162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redaguokite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275381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14021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838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3728659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129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16897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2292625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249043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964181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A597907-4DFE-4376-A585-4DB1F216B5E8}" type="datetimeFigureOut">
              <a:rPr lang="lt-LT" smtClean="0"/>
              <a:t>2023.04.13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111357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1A597907-4DFE-4376-A585-4DB1F216B5E8}" type="datetimeFigureOut">
              <a:rPr lang="lt-LT" smtClean="0"/>
              <a:t>2023.04.13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170651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1A597907-4DFE-4376-A585-4DB1F216B5E8}" type="datetimeFigureOut">
              <a:rPr lang="lt-LT" smtClean="0"/>
              <a:t>2023.04.13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3060960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1A597907-4DFE-4376-A585-4DB1F216B5E8}" type="datetimeFigureOut">
              <a:rPr lang="lt-LT" smtClean="0"/>
              <a:t>2023.04.13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398846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97907-4DFE-4376-A585-4DB1F216B5E8}" type="datetimeFigureOut">
              <a:rPr lang="lt-LT" smtClean="0"/>
              <a:t>2023.04.13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4192481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redaguokite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1A597907-4DFE-4376-A585-4DB1F216B5E8}" type="datetimeFigureOut">
              <a:rPr lang="lt-LT" smtClean="0"/>
              <a:t>2023.04.13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110580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1A597907-4DFE-4376-A585-4DB1F216B5E8}" type="datetimeFigureOut">
              <a:rPr lang="lt-LT" smtClean="0"/>
              <a:t>2023.04.13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F134879-7046-437D-8389-C94E98781753}" type="slidenum">
              <a:rPr lang="lt-LT" smtClean="0"/>
              <a:t>‹#›</a:t>
            </a:fld>
            <a:endParaRPr lang="lt-LT"/>
          </a:p>
        </p:txBody>
      </p:sp>
    </p:spTree>
    <p:extLst>
      <p:ext uri="{BB962C8B-B14F-4D97-AF65-F5344CB8AC3E}">
        <p14:creationId xmlns:p14="http://schemas.microsoft.com/office/powerpoint/2010/main" val="301336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597907-4DFE-4376-A585-4DB1F216B5E8}" type="datetimeFigureOut">
              <a:rPr lang="lt-LT" smtClean="0"/>
              <a:t>2023.04.13</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F134879-7046-437D-8389-C94E98781753}" type="slidenum">
              <a:rPr lang="lt-LT" smtClean="0"/>
              <a:t>‹#›</a:t>
            </a:fld>
            <a:endParaRPr lang="lt-LT"/>
          </a:p>
        </p:txBody>
      </p:sp>
    </p:spTree>
    <p:extLst>
      <p:ext uri="{BB962C8B-B14F-4D97-AF65-F5344CB8AC3E}">
        <p14:creationId xmlns:p14="http://schemas.microsoft.com/office/powerpoint/2010/main" val="1604533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D931C24-D152-4BC3-9496-29C7E290C044}"/>
              </a:ext>
            </a:extLst>
          </p:cNvPr>
          <p:cNvSpPr>
            <a:spLocks noGrp="1"/>
          </p:cNvSpPr>
          <p:nvPr>
            <p:ph type="ctrTitle"/>
          </p:nvPr>
        </p:nvSpPr>
        <p:spPr>
          <a:xfrm>
            <a:off x="1524000" y="1517904"/>
            <a:ext cx="7034784" cy="3502152"/>
          </a:xfrm>
        </p:spPr>
        <p:txBody>
          <a:bodyPr>
            <a:noAutofit/>
          </a:bodyPr>
          <a:lstStyle/>
          <a:p>
            <a:pPr algn="ctr"/>
            <a:r>
              <a:rPr lang="lt-LT" sz="3200" b="1" dirty="0">
                <a:latin typeface="Times New Roman" panose="02020603050405020304" pitchFamily="18" charset="0"/>
                <a:cs typeface="Times New Roman" panose="02020603050405020304" pitchFamily="18" charset="0"/>
              </a:rPr>
              <a:t>Šilutės r. Juknaičių pagrindinė mokykla</a:t>
            </a:r>
            <a:br>
              <a:rPr lang="lt-LT" sz="3200" b="1" dirty="0">
                <a:latin typeface="Times New Roman" panose="02020603050405020304" pitchFamily="18" charset="0"/>
                <a:cs typeface="Times New Roman" panose="02020603050405020304" pitchFamily="18" charset="0"/>
              </a:rPr>
            </a:br>
            <a:r>
              <a:rPr lang="lt-LT" sz="3200" b="1" dirty="0">
                <a:solidFill>
                  <a:srgbClr val="0070C0"/>
                </a:solidFill>
                <a:latin typeface="Times New Roman" panose="02020603050405020304" pitchFamily="18" charset="0"/>
                <a:cs typeface="Times New Roman" panose="02020603050405020304" pitchFamily="18" charset="0"/>
              </a:rPr>
              <a:t>Gabių, labai gerai ir gerai </a:t>
            </a:r>
            <a:br>
              <a:rPr lang="lt-LT" sz="3200" b="1" dirty="0">
                <a:solidFill>
                  <a:srgbClr val="0070C0"/>
                </a:solidFill>
                <a:latin typeface="Times New Roman" panose="02020603050405020304" pitchFamily="18" charset="0"/>
                <a:cs typeface="Times New Roman" panose="02020603050405020304" pitchFamily="18" charset="0"/>
              </a:rPr>
            </a:br>
            <a:r>
              <a:rPr lang="lt-LT" sz="3200" b="1" dirty="0">
                <a:solidFill>
                  <a:srgbClr val="0070C0"/>
                </a:solidFill>
                <a:latin typeface="Times New Roman" panose="02020603050405020304" pitchFamily="18" charset="0"/>
                <a:cs typeface="Times New Roman" panose="02020603050405020304" pitchFamily="18" charset="0"/>
              </a:rPr>
              <a:t>besimokančių mokinių tyrimas</a:t>
            </a:r>
            <a:br>
              <a:rPr lang="lt-LT" sz="3200" b="1" dirty="0">
                <a:solidFill>
                  <a:srgbClr val="0070C0"/>
                </a:solidFill>
                <a:latin typeface="Times New Roman" panose="02020603050405020304" pitchFamily="18" charset="0"/>
                <a:cs typeface="Times New Roman" panose="02020603050405020304" pitchFamily="18" charset="0"/>
              </a:rPr>
            </a:br>
            <a:br>
              <a:rPr lang="lt-LT" sz="3200" b="1" dirty="0">
                <a:latin typeface="Times New Roman" panose="02020603050405020304" pitchFamily="18" charset="0"/>
                <a:cs typeface="Times New Roman" panose="02020603050405020304" pitchFamily="18" charset="0"/>
              </a:rPr>
            </a:br>
            <a:br>
              <a:rPr lang="lt-LT" sz="2800" b="1" dirty="0"/>
            </a:br>
            <a:endParaRPr lang="lt-LT" sz="2800" b="1" dirty="0"/>
          </a:p>
        </p:txBody>
      </p:sp>
      <p:sp>
        <p:nvSpPr>
          <p:cNvPr id="3" name="Antrinis pavadinimas 2">
            <a:extLst>
              <a:ext uri="{FF2B5EF4-FFF2-40B4-BE49-F238E27FC236}">
                <a16:creationId xmlns:a16="http://schemas.microsoft.com/office/drawing/2014/main" id="{CB684928-E426-4238-BF66-0D49CC806434}"/>
              </a:ext>
            </a:extLst>
          </p:cNvPr>
          <p:cNvSpPr>
            <a:spLocks noGrp="1"/>
          </p:cNvSpPr>
          <p:nvPr>
            <p:ph type="subTitle" idx="1"/>
          </p:nvPr>
        </p:nvSpPr>
        <p:spPr>
          <a:xfrm>
            <a:off x="1524000" y="3575304"/>
            <a:ext cx="9144000" cy="2160334"/>
          </a:xfrm>
        </p:spPr>
        <p:txBody>
          <a:bodyPr>
            <a:normAutofit/>
          </a:bodyPr>
          <a:lstStyle/>
          <a:p>
            <a:pPr algn="ctr"/>
            <a:endParaRPr lang="lt-LT" dirty="0"/>
          </a:p>
          <a:p>
            <a:pPr algn="ctr"/>
            <a:endParaRPr lang="lt-LT" dirty="0"/>
          </a:p>
          <a:p>
            <a:pPr algn="ctr"/>
            <a:endParaRPr lang="lt-LT" dirty="0"/>
          </a:p>
          <a:p>
            <a:pPr algn="ctr"/>
            <a:r>
              <a:rPr lang="lt-LT"/>
              <a:t>                                                                   2023-04-13</a:t>
            </a:r>
            <a:endParaRPr lang="lt-LT" dirty="0"/>
          </a:p>
        </p:txBody>
      </p:sp>
    </p:spTree>
    <p:extLst>
      <p:ext uri="{BB962C8B-B14F-4D97-AF65-F5344CB8AC3E}">
        <p14:creationId xmlns:p14="http://schemas.microsoft.com/office/powerpoint/2010/main" val="2186082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a:extLst>
              <a:ext uri="{FF2B5EF4-FFF2-40B4-BE49-F238E27FC236}">
                <a16:creationId xmlns:a16="http://schemas.microsoft.com/office/drawing/2014/main" id="{4820B76D-C051-47EC-82FB-25BC73E9B568}"/>
              </a:ext>
            </a:extLst>
          </p:cNvPr>
          <p:cNvSpPr>
            <a:spLocks noGrp="1"/>
          </p:cNvSpPr>
          <p:nvPr>
            <p:ph type="ctrTitle"/>
          </p:nvPr>
        </p:nvSpPr>
        <p:spPr>
          <a:xfrm>
            <a:off x="1241891" y="319702"/>
            <a:ext cx="7766936" cy="1096899"/>
          </a:xfrm>
        </p:spPr>
        <p:txBody>
          <a:bodyPr/>
          <a:lstStyle/>
          <a:p>
            <a:pPr algn="ctr"/>
            <a:r>
              <a:rPr lang="lt-LT" sz="2800" b="1" dirty="0">
                <a:solidFill>
                  <a:schemeClr val="tx1"/>
                </a:solidFill>
                <a:latin typeface="Times New Roman" panose="02020603050405020304" pitchFamily="18" charset="0"/>
                <a:cs typeface="Times New Roman" panose="02020603050405020304" pitchFamily="18" charset="0"/>
              </a:rPr>
              <a:t>Kokią pagalbą teikiate gabiems, labai gerai ir gerai besimokantiems mokiniams?</a:t>
            </a:r>
          </a:p>
        </p:txBody>
      </p:sp>
      <p:sp>
        <p:nvSpPr>
          <p:cNvPr id="4" name="Antrinis pavadinimas 3">
            <a:extLst>
              <a:ext uri="{FF2B5EF4-FFF2-40B4-BE49-F238E27FC236}">
                <a16:creationId xmlns:a16="http://schemas.microsoft.com/office/drawing/2014/main" id="{BAE6EC52-DFC3-41E7-94AF-A409F4E5C4C7}"/>
              </a:ext>
            </a:extLst>
          </p:cNvPr>
          <p:cNvSpPr>
            <a:spLocks noGrp="1"/>
          </p:cNvSpPr>
          <p:nvPr>
            <p:ph type="subTitle" idx="1"/>
          </p:nvPr>
        </p:nvSpPr>
        <p:spPr>
          <a:xfrm>
            <a:off x="914400" y="1819656"/>
            <a:ext cx="8359603" cy="4425696"/>
          </a:xfrm>
        </p:spPr>
        <p:txBody>
          <a:bodyPr>
            <a:normAutofit fontScale="92500"/>
          </a:bodyPr>
          <a:lstStyle/>
          <a:p>
            <a:pPr marL="285750" indent="-285750" algn="just">
              <a:buFont typeface="Arial" panose="020B0604020202020204" pitchFamily="34" charset="0"/>
              <a:buChar char="•"/>
            </a:pPr>
            <a:r>
              <a:rPr lang="lt-LT" sz="2400" dirty="0">
                <a:solidFill>
                  <a:schemeClr val="tx1"/>
                </a:solidFill>
              </a:rPr>
              <a:t>Individualios konsultacijos, individuali pagalba – 8 mokytojai</a:t>
            </a:r>
          </a:p>
          <a:p>
            <a:pPr marL="285750" indent="-285750" algn="just">
              <a:buFont typeface="Arial" panose="020B0604020202020204" pitchFamily="34" charset="0"/>
              <a:buChar char="•"/>
            </a:pPr>
            <a:r>
              <a:rPr lang="lt-LT" sz="2400" dirty="0">
                <a:solidFill>
                  <a:schemeClr val="tx1"/>
                </a:solidFill>
              </a:rPr>
              <a:t>Papildomos, sudėtingesnės užduotys, interaktyvios užduotys – 3 mokytojai</a:t>
            </a:r>
          </a:p>
          <a:p>
            <a:pPr marL="285750" indent="-285750" algn="just">
              <a:buFont typeface="Arial" panose="020B0604020202020204" pitchFamily="34" charset="0"/>
              <a:buChar char="•"/>
            </a:pPr>
            <a:r>
              <a:rPr lang="lt-LT" sz="2400" dirty="0">
                <a:solidFill>
                  <a:schemeClr val="tx1"/>
                </a:solidFill>
              </a:rPr>
              <a:t>Pateikiu nuorodas, kur mokinys gali rasti papildomos medžiagos- 2 mokytojai</a:t>
            </a:r>
          </a:p>
          <a:p>
            <a:pPr marL="285750" indent="-285750" algn="just">
              <a:buFont typeface="Arial" panose="020B0604020202020204" pitchFamily="34" charset="0"/>
              <a:buChar char="•"/>
            </a:pPr>
            <a:r>
              <a:rPr lang="lt-LT" sz="2400" dirty="0">
                <a:solidFill>
                  <a:schemeClr val="tx1"/>
                </a:solidFill>
              </a:rPr>
              <a:t>Skatinu ir kviečiu dalyvauti olimpiadose, konkursuose, būreliuose ir kt., kur mokinys gali lavinti savo gebėjimus</a:t>
            </a:r>
          </a:p>
          <a:p>
            <a:pPr marL="285750" indent="-285750" algn="just">
              <a:buFont typeface="Arial" panose="020B0604020202020204" pitchFamily="34" charset="0"/>
              <a:buChar char="•"/>
            </a:pPr>
            <a:r>
              <a:rPr lang="lt-LT" sz="2400" dirty="0">
                <a:solidFill>
                  <a:schemeClr val="tx1"/>
                </a:solidFill>
              </a:rPr>
              <a:t>Padedu pasirengti olimpiadoms, konkursams</a:t>
            </a:r>
          </a:p>
          <a:p>
            <a:pPr marL="285750" indent="-285750" algn="just">
              <a:buFont typeface="Arial" panose="020B0604020202020204" pitchFamily="34" charset="0"/>
              <a:buChar char="•"/>
            </a:pPr>
            <a:r>
              <a:rPr lang="lt-LT" sz="2400" dirty="0">
                <a:solidFill>
                  <a:schemeClr val="tx1"/>
                </a:solidFill>
              </a:rPr>
              <a:t>Dirbama iš sudėtingesnių vadovėlių ir pratybų</a:t>
            </a:r>
          </a:p>
          <a:p>
            <a:pPr algn="just"/>
            <a:r>
              <a:rPr lang="lt-LT" sz="2400" dirty="0">
                <a:solidFill>
                  <a:schemeClr val="tx1"/>
                </a:solidFill>
              </a:rPr>
              <a:t> </a:t>
            </a:r>
          </a:p>
          <a:p>
            <a:pPr marL="285750" indent="-285750" algn="l">
              <a:buFont typeface="Arial" panose="020B0604020202020204" pitchFamily="34" charset="0"/>
              <a:buChar char="•"/>
            </a:pPr>
            <a:endParaRPr lang="lt-LT" dirty="0"/>
          </a:p>
        </p:txBody>
      </p:sp>
    </p:spTree>
    <p:extLst>
      <p:ext uri="{BB962C8B-B14F-4D97-AF65-F5344CB8AC3E}">
        <p14:creationId xmlns:p14="http://schemas.microsoft.com/office/powerpoint/2010/main" val="356876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D21B8B8E-5B70-4244-981E-D4565E47A6B6}"/>
              </a:ext>
            </a:extLst>
          </p:cNvPr>
          <p:cNvGraphicFramePr>
            <a:graphicFrameLocks/>
          </p:cNvGraphicFramePr>
          <p:nvPr>
            <p:extLst>
              <p:ext uri="{D42A27DB-BD31-4B8C-83A1-F6EECF244321}">
                <p14:modId xmlns:p14="http://schemas.microsoft.com/office/powerpoint/2010/main" val="3681853085"/>
              </p:ext>
            </p:extLst>
          </p:nvPr>
        </p:nvGraphicFramePr>
        <p:xfrm>
          <a:off x="1252728" y="859536"/>
          <a:ext cx="7028688" cy="5422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5937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2B41A65D-49B2-4CBD-B937-CA2C5FA3861B}"/>
              </a:ext>
            </a:extLst>
          </p:cNvPr>
          <p:cNvGraphicFramePr>
            <a:graphicFrameLocks/>
          </p:cNvGraphicFramePr>
          <p:nvPr>
            <p:extLst>
              <p:ext uri="{D42A27DB-BD31-4B8C-83A1-F6EECF244321}">
                <p14:modId xmlns:p14="http://schemas.microsoft.com/office/powerpoint/2010/main" val="82203437"/>
              </p:ext>
            </p:extLst>
          </p:nvPr>
        </p:nvGraphicFramePr>
        <p:xfrm>
          <a:off x="1481328" y="530352"/>
          <a:ext cx="6809232" cy="5422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38907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1EC2E6-1D79-465B-9471-0D34F644F3BA}"/>
              </a:ext>
            </a:extLst>
          </p:cNvPr>
          <p:cNvSpPr>
            <a:spLocks noGrp="1"/>
          </p:cNvSpPr>
          <p:nvPr>
            <p:ph type="ctrTitle"/>
          </p:nvPr>
        </p:nvSpPr>
        <p:spPr>
          <a:xfrm>
            <a:off x="1507067" y="603504"/>
            <a:ext cx="7766936" cy="1024128"/>
          </a:xfrm>
        </p:spPr>
        <p:txBody>
          <a:bodyPr/>
          <a:lstStyle/>
          <a:p>
            <a:pPr algn="ctr"/>
            <a:r>
              <a:rPr lang="lt-LT" sz="2800" b="1" dirty="0">
                <a:solidFill>
                  <a:schemeClr val="tx1"/>
                </a:solidFill>
              </a:rPr>
              <a:t>Pasiūlymai, pastebėjimai dėl gabių, labai gerai ir gerai  besimokančių mokinių ugdymo</a:t>
            </a:r>
          </a:p>
        </p:txBody>
      </p:sp>
      <p:sp>
        <p:nvSpPr>
          <p:cNvPr id="3" name="Antrinis pavadinimas 2">
            <a:extLst>
              <a:ext uri="{FF2B5EF4-FFF2-40B4-BE49-F238E27FC236}">
                <a16:creationId xmlns:a16="http://schemas.microsoft.com/office/drawing/2014/main" id="{469BE6D0-8A49-432A-83B9-BE11A1D86C7B}"/>
              </a:ext>
            </a:extLst>
          </p:cNvPr>
          <p:cNvSpPr>
            <a:spLocks noGrp="1"/>
          </p:cNvSpPr>
          <p:nvPr>
            <p:ph type="subTitle" idx="1"/>
          </p:nvPr>
        </p:nvSpPr>
        <p:spPr>
          <a:xfrm>
            <a:off x="1507067" y="1801368"/>
            <a:ext cx="7766936" cy="4453127"/>
          </a:xfrm>
        </p:spPr>
        <p:txBody>
          <a:bodyPr/>
          <a:lstStyle/>
          <a:p>
            <a:pPr marL="285750" indent="-285750" algn="just">
              <a:buFont typeface="Arial" panose="020B0604020202020204" pitchFamily="34" charset="0"/>
              <a:buChar char="•"/>
            </a:pPr>
            <a:r>
              <a:rPr lang="lt-LT" dirty="0">
                <a:solidFill>
                  <a:schemeClr val="tx1"/>
                </a:solidFill>
              </a:rPr>
              <a:t>Motyvuoti, skatinti, sudaryti sąlygas tobulėti, siekti, kad neprarastų motyvacijos, nukreipti tinkama linkme- 3 mokytojai.</a:t>
            </a:r>
          </a:p>
          <a:p>
            <a:pPr marL="285750" indent="-285750" algn="just">
              <a:buFont typeface="Arial" panose="020B0604020202020204" pitchFamily="34" charset="0"/>
              <a:buChar char="•"/>
            </a:pPr>
            <a:r>
              <a:rPr lang="lt-LT" dirty="0">
                <a:solidFill>
                  <a:schemeClr val="tx1"/>
                </a:solidFill>
              </a:rPr>
              <a:t>Skatinti nemokamomis išvykomis, edukacijomis- 2 mokytojai.</a:t>
            </a:r>
          </a:p>
          <a:p>
            <a:pPr marL="285750" indent="-285750" algn="just">
              <a:buFont typeface="Arial" panose="020B0604020202020204" pitchFamily="34" charset="0"/>
              <a:buChar char="•"/>
            </a:pPr>
            <a:r>
              <a:rPr lang="lt-LT" dirty="0">
                <a:solidFill>
                  <a:schemeClr val="tx1"/>
                </a:solidFill>
              </a:rPr>
              <a:t>Pastebėti atvejus, kai gerai besimokantis mokinys iš klasės draugų patiria spaudimą, kartais patyčias.</a:t>
            </a:r>
          </a:p>
          <a:p>
            <a:pPr marL="285750" indent="-285750" algn="just">
              <a:buFont typeface="Arial" panose="020B0604020202020204" pitchFamily="34" charset="0"/>
              <a:buChar char="•"/>
            </a:pPr>
            <a:r>
              <a:rPr lang="lt-LT" dirty="0">
                <a:solidFill>
                  <a:schemeClr val="tx1"/>
                </a:solidFill>
              </a:rPr>
              <a:t>Kuo anksčiau pastebėti gabius mokinius, skirti jiems laiko pamokoje ir po pamokų.</a:t>
            </a:r>
          </a:p>
          <a:p>
            <a:pPr marL="285750" indent="-285750" algn="just">
              <a:buFont typeface="Arial" panose="020B0604020202020204" pitchFamily="34" charset="0"/>
              <a:buChar char="•"/>
            </a:pPr>
            <a:r>
              <a:rPr lang="lt-LT" dirty="0">
                <a:solidFill>
                  <a:schemeClr val="tx1"/>
                </a:solidFill>
              </a:rPr>
              <a:t>Kartais gabūs mokiniai kviečiami dalyvauti visose mokyklinėse olimpiadose, nors gabumų turi tik konkrečiame dalyke, pvz. tiksliuosiuose moksluose, o turi dalyvauti ir kalbų olimpiadose. </a:t>
            </a:r>
          </a:p>
          <a:p>
            <a:pPr marL="285750" indent="-285750" algn="just">
              <a:buFont typeface="Arial" panose="020B0604020202020204" pitchFamily="34" charset="0"/>
              <a:buChar char="•"/>
            </a:pPr>
            <a:r>
              <a:rPr lang="lt-LT" dirty="0">
                <a:solidFill>
                  <a:schemeClr val="tx1"/>
                </a:solidFill>
              </a:rPr>
              <a:t>Ir toliau sėkmingai mokyti gabius, labai gerai ir gerai besimokančius mokinius.</a:t>
            </a:r>
          </a:p>
          <a:p>
            <a:pPr marL="285750" indent="-285750" algn="just">
              <a:buFont typeface="Arial" panose="020B0604020202020204" pitchFamily="34" charset="0"/>
              <a:buChar char="•"/>
            </a:pPr>
            <a:endParaRPr lang="lt-LT" dirty="0">
              <a:solidFill>
                <a:schemeClr val="tx1"/>
              </a:solidFill>
            </a:endParaRPr>
          </a:p>
          <a:p>
            <a:pPr marL="285750" indent="-285750" algn="just">
              <a:buFont typeface="Arial" panose="020B0604020202020204" pitchFamily="34" charset="0"/>
              <a:buChar char="•"/>
            </a:pPr>
            <a:endParaRPr lang="lt-LT" dirty="0">
              <a:solidFill>
                <a:schemeClr val="tx1"/>
              </a:solidFill>
            </a:endParaRPr>
          </a:p>
          <a:p>
            <a:pPr marL="285750" indent="-285750" algn="l">
              <a:buFont typeface="Arial" panose="020B0604020202020204" pitchFamily="34" charset="0"/>
              <a:buChar char="•"/>
            </a:pPr>
            <a:endParaRPr lang="lt-LT" dirty="0">
              <a:solidFill>
                <a:schemeClr val="tx1"/>
              </a:solidFill>
            </a:endParaRPr>
          </a:p>
        </p:txBody>
      </p:sp>
    </p:spTree>
    <p:extLst>
      <p:ext uri="{BB962C8B-B14F-4D97-AF65-F5344CB8AC3E}">
        <p14:creationId xmlns:p14="http://schemas.microsoft.com/office/powerpoint/2010/main" val="3775170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1DEF9AF-F8C6-4DFE-9486-2F6548CEBBCA}"/>
              </a:ext>
            </a:extLst>
          </p:cNvPr>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Mokinių apklausos duomenys</a:t>
            </a:r>
            <a:endParaRPr lang="lt-LT" dirty="0"/>
          </a:p>
        </p:txBody>
      </p:sp>
      <p:sp>
        <p:nvSpPr>
          <p:cNvPr id="3" name="Turinio vietos rezervavimo ženklas 2">
            <a:extLst>
              <a:ext uri="{FF2B5EF4-FFF2-40B4-BE49-F238E27FC236}">
                <a16:creationId xmlns:a16="http://schemas.microsoft.com/office/drawing/2014/main" id="{441113BE-9A50-4492-801A-554DA4A46954}"/>
              </a:ext>
            </a:extLst>
          </p:cNvPr>
          <p:cNvSpPr>
            <a:spLocks noGrp="1"/>
          </p:cNvSpPr>
          <p:nvPr>
            <p:ph idx="1"/>
          </p:nvPr>
        </p:nvSpPr>
        <p:spPr/>
        <p:txBody>
          <a:bodyPr>
            <a:normAutofit/>
          </a:bodyPr>
          <a:lstStyle/>
          <a:p>
            <a:pPr marL="0" indent="0">
              <a:buNone/>
            </a:pPr>
            <a:r>
              <a:rPr lang="lt-LT" sz="3200" dirty="0">
                <a:latin typeface="Times New Roman" panose="02020603050405020304" pitchFamily="18" charset="0"/>
                <a:cs typeface="Times New Roman" panose="02020603050405020304" pitchFamily="18" charset="0"/>
              </a:rPr>
              <a:t>Dalyvavo 12 mokinių (5-8 klasių).</a:t>
            </a:r>
          </a:p>
        </p:txBody>
      </p:sp>
    </p:spTree>
    <p:extLst>
      <p:ext uri="{BB962C8B-B14F-4D97-AF65-F5344CB8AC3E}">
        <p14:creationId xmlns:p14="http://schemas.microsoft.com/office/powerpoint/2010/main" val="2075579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77D93017-6528-4230-AC95-E80E9E423ECC}"/>
              </a:ext>
            </a:extLst>
          </p:cNvPr>
          <p:cNvGraphicFramePr>
            <a:graphicFrameLocks/>
          </p:cNvGraphicFramePr>
          <p:nvPr>
            <p:extLst>
              <p:ext uri="{D42A27DB-BD31-4B8C-83A1-F6EECF244321}">
                <p14:modId xmlns:p14="http://schemas.microsoft.com/office/powerpoint/2010/main" val="2586348785"/>
              </p:ext>
            </p:extLst>
          </p:nvPr>
        </p:nvGraphicFramePr>
        <p:xfrm>
          <a:off x="1225296" y="749808"/>
          <a:ext cx="7156704"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9569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4C18117B-748D-496E-B8FB-7A761D9F8326}"/>
              </a:ext>
            </a:extLst>
          </p:cNvPr>
          <p:cNvGraphicFramePr>
            <a:graphicFrameLocks/>
          </p:cNvGraphicFramePr>
          <p:nvPr>
            <p:extLst>
              <p:ext uri="{D42A27DB-BD31-4B8C-83A1-F6EECF244321}">
                <p14:modId xmlns:p14="http://schemas.microsoft.com/office/powerpoint/2010/main" val="1222705819"/>
              </p:ext>
            </p:extLst>
          </p:nvPr>
        </p:nvGraphicFramePr>
        <p:xfrm>
          <a:off x="1243584" y="539496"/>
          <a:ext cx="7138416" cy="49103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6000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98A87919-74AB-40AF-A91F-60B876ADB4A8}"/>
              </a:ext>
            </a:extLst>
          </p:cNvPr>
          <p:cNvGraphicFramePr>
            <a:graphicFrameLocks/>
          </p:cNvGraphicFramePr>
          <p:nvPr>
            <p:extLst>
              <p:ext uri="{D42A27DB-BD31-4B8C-83A1-F6EECF244321}">
                <p14:modId xmlns:p14="http://schemas.microsoft.com/office/powerpoint/2010/main" val="3295325385"/>
              </p:ext>
            </p:extLst>
          </p:nvPr>
        </p:nvGraphicFramePr>
        <p:xfrm>
          <a:off x="850392" y="219456"/>
          <a:ext cx="7513320" cy="61630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1382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939EAED5-C128-442B-8D8E-7E86AC840D31}"/>
              </a:ext>
            </a:extLst>
          </p:cNvPr>
          <p:cNvGraphicFramePr>
            <a:graphicFrameLocks/>
          </p:cNvGraphicFramePr>
          <p:nvPr>
            <p:extLst>
              <p:ext uri="{D42A27DB-BD31-4B8C-83A1-F6EECF244321}">
                <p14:modId xmlns:p14="http://schemas.microsoft.com/office/powerpoint/2010/main" val="1677146523"/>
              </p:ext>
            </p:extLst>
          </p:nvPr>
        </p:nvGraphicFramePr>
        <p:xfrm>
          <a:off x="859536" y="484632"/>
          <a:ext cx="7522464" cy="60533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9420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9CD9D89-74C0-4A4F-9529-3BDA3AB7640E}"/>
              </a:ext>
            </a:extLst>
          </p:cNvPr>
          <p:cNvGraphicFramePr>
            <a:graphicFrameLocks/>
          </p:cNvGraphicFramePr>
          <p:nvPr>
            <p:extLst>
              <p:ext uri="{D42A27DB-BD31-4B8C-83A1-F6EECF244321}">
                <p14:modId xmlns:p14="http://schemas.microsoft.com/office/powerpoint/2010/main" val="3046753352"/>
              </p:ext>
            </p:extLst>
          </p:nvPr>
        </p:nvGraphicFramePr>
        <p:xfrm>
          <a:off x="859536" y="1133856"/>
          <a:ext cx="7495032" cy="46360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739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2530AC4-7B5C-428D-B4A2-D762E5D7EC83}"/>
              </a:ext>
            </a:extLst>
          </p:cNvPr>
          <p:cNvSpPr>
            <a:spLocks noGrp="1"/>
          </p:cNvSpPr>
          <p:nvPr>
            <p:ph type="title"/>
          </p:nvPr>
        </p:nvSpPr>
        <p:spPr/>
        <p:txBody>
          <a:bodyPr/>
          <a:lstStyle/>
          <a:p>
            <a:r>
              <a:rPr lang="lt-LT" b="1" dirty="0"/>
              <a:t>Gabus ar gerai besimokantis?</a:t>
            </a:r>
            <a:r>
              <a:rPr lang="lt-LT" dirty="0"/>
              <a:t> </a:t>
            </a:r>
            <a:br>
              <a:rPr lang="lt-LT" dirty="0"/>
            </a:br>
            <a:endParaRPr lang="lt-LT" dirty="0"/>
          </a:p>
        </p:txBody>
      </p:sp>
      <p:sp>
        <p:nvSpPr>
          <p:cNvPr id="3" name="Turinio vietos rezervavimo ženklas 2">
            <a:extLst>
              <a:ext uri="{FF2B5EF4-FFF2-40B4-BE49-F238E27FC236}">
                <a16:creationId xmlns:a16="http://schemas.microsoft.com/office/drawing/2014/main" id="{A2BC489A-8545-4207-A864-D1BF6DA2E89E}"/>
              </a:ext>
            </a:extLst>
          </p:cNvPr>
          <p:cNvSpPr>
            <a:spLocks noGrp="1"/>
          </p:cNvSpPr>
          <p:nvPr>
            <p:ph idx="1"/>
          </p:nvPr>
        </p:nvSpPr>
        <p:spPr>
          <a:xfrm>
            <a:off x="677334" y="1481328"/>
            <a:ext cx="8951298" cy="4560035"/>
          </a:xfrm>
        </p:spPr>
        <p:txBody>
          <a:bodyPr>
            <a:normAutofit/>
          </a:bodyPr>
          <a:lstStyle/>
          <a:p>
            <a:r>
              <a:rPr lang="lt-LT" dirty="0"/>
              <a:t>Kartais gali būti sunku atskirti gabų mokinį nuo gerai besimokančio mokinio, ypač, kai ir vienas, ir kitas rodo aukštus akademinius pasiekimus.</a:t>
            </a:r>
          </a:p>
          <a:p>
            <a:pPr marL="0" indent="0">
              <a:buNone/>
            </a:pPr>
            <a:endParaRPr lang="lt-LT" dirty="0"/>
          </a:p>
          <a:p>
            <a:r>
              <a:rPr lang="lt-LT" dirty="0"/>
              <a:t>Skirtumas toks, kad:</a:t>
            </a:r>
            <a:br>
              <a:rPr lang="lt-LT" dirty="0"/>
            </a:br>
            <a:r>
              <a:rPr lang="lt-LT" dirty="0"/>
              <a:t> gerai besimokantis mokinys užduotį dažniausiai atlieka teisingai, nes yra gerai įsisavinęs dalyko programą ir vadovėlio turinį;</a:t>
            </a:r>
            <a:br>
              <a:rPr lang="lt-LT" dirty="0"/>
            </a:br>
            <a:r>
              <a:rPr lang="lt-LT" dirty="0"/>
              <a:t> gabus vaikas – dėl to, kad gali rasti kitokį, originalesnį užduoties atlikimo būdą.</a:t>
            </a:r>
            <a:br>
              <a:rPr lang="lt-LT"/>
            </a:br>
            <a:endParaRPr lang="lt-LT" dirty="0"/>
          </a:p>
          <a:p>
            <a:r>
              <a:rPr lang="lt-LT" dirty="0"/>
              <a:t> </a:t>
            </a:r>
            <a:r>
              <a:rPr lang="lt-LT" i="1" dirty="0"/>
              <a:t>Nėra nieko blogo būti gerai besimokančiu ir joks privalumas būti gabiu mokiniu. Šie mokiniai tiesiog yra skirtingi, unikalūs, turintys kitokius gebėjimus, kitokį potencialą, savitus poreikius ir tiek vieniems, tiek kitiems gali būti reikalinga mokytojo pagalba.</a:t>
            </a:r>
            <a:r>
              <a:rPr lang="lt-LT" dirty="0"/>
              <a:t> </a:t>
            </a:r>
            <a:br>
              <a:rPr lang="lt-LT" dirty="0"/>
            </a:br>
            <a:endParaRPr lang="lt-LT" dirty="0"/>
          </a:p>
        </p:txBody>
      </p:sp>
    </p:spTree>
    <p:extLst>
      <p:ext uri="{BB962C8B-B14F-4D97-AF65-F5344CB8AC3E}">
        <p14:creationId xmlns:p14="http://schemas.microsoft.com/office/powerpoint/2010/main" val="4007011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140AE5B-CE22-4DE1-BAB5-7FCB733AA93A}"/>
              </a:ext>
            </a:extLst>
          </p:cNvPr>
          <p:cNvSpPr>
            <a:spLocks noGrp="1"/>
          </p:cNvSpPr>
          <p:nvPr>
            <p:ph type="ctrTitle"/>
          </p:nvPr>
        </p:nvSpPr>
        <p:spPr>
          <a:xfrm>
            <a:off x="1507067" y="576072"/>
            <a:ext cx="7766936" cy="841248"/>
          </a:xfrm>
        </p:spPr>
        <p:txBody>
          <a:bodyPr/>
          <a:lstStyle/>
          <a:p>
            <a:pPr algn="ctr"/>
            <a:r>
              <a:rPr lang="lt-LT" sz="3200" b="1" dirty="0">
                <a:solidFill>
                  <a:schemeClr val="tx1"/>
                </a:solidFill>
                <a:latin typeface="Times New Roman" panose="02020603050405020304" pitchFamily="18" charset="0"/>
                <a:cs typeface="Times New Roman" panose="02020603050405020304" pitchFamily="18" charset="0"/>
              </a:rPr>
              <a:t>Kur gali realizuoti savo aukštesnius gebėjimus?</a:t>
            </a:r>
          </a:p>
        </p:txBody>
      </p:sp>
      <p:sp>
        <p:nvSpPr>
          <p:cNvPr id="3" name="Antrinis pavadinimas 2">
            <a:extLst>
              <a:ext uri="{FF2B5EF4-FFF2-40B4-BE49-F238E27FC236}">
                <a16:creationId xmlns:a16="http://schemas.microsoft.com/office/drawing/2014/main" id="{2C83C948-F636-44D3-9701-3D1D8BDCFB67}"/>
              </a:ext>
            </a:extLst>
          </p:cNvPr>
          <p:cNvSpPr>
            <a:spLocks noGrp="1"/>
          </p:cNvSpPr>
          <p:nvPr>
            <p:ph type="subTitle" idx="1"/>
          </p:nvPr>
        </p:nvSpPr>
        <p:spPr>
          <a:xfrm>
            <a:off x="1507067" y="1719073"/>
            <a:ext cx="7766936" cy="3428660"/>
          </a:xfrm>
        </p:spPr>
        <p:txBody>
          <a:bodyPr>
            <a:normAutofit lnSpcReduction="10000"/>
          </a:bodyPr>
          <a:lstStyle/>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Mokyklinėse olimpiadose- 4 atsakymai.</a:t>
            </a:r>
          </a:p>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Rajoninėse olimpiadose – 3 atsakymai.</a:t>
            </a:r>
          </a:p>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Įvairiuose konkursuose, viktorinose ir renginiuose – 7 atsakymai.</a:t>
            </a:r>
          </a:p>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Respublikinėse olimpiadose- 0 atsakymų.</a:t>
            </a:r>
          </a:p>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Nei viename iš aukščiau nurodytų- 3 atsakymai.</a:t>
            </a:r>
          </a:p>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Kita: nežinau – 1 atsakymas.</a:t>
            </a:r>
          </a:p>
          <a:p>
            <a:pPr marL="285750" indent="-285750" algn="l">
              <a:buFont typeface="Arial" panose="020B0604020202020204" pitchFamily="34" charset="0"/>
              <a:buChar char="•"/>
            </a:pPr>
            <a:endParaRPr lang="lt-LT" dirty="0"/>
          </a:p>
        </p:txBody>
      </p:sp>
    </p:spTree>
    <p:extLst>
      <p:ext uri="{BB962C8B-B14F-4D97-AF65-F5344CB8AC3E}">
        <p14:creationId xmlns:p14="http://schemas.microsoft.com/office/powerpoint/2010/main" val="1484337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B2B8E3E-7E42-4198-B148-A00862704FA7}"/>
              </a:ext>
            </a:extLst>
          </p:cNvPr>
          <p:cNvSpPr>
            <a:spLocks noGrp="1"/>
          </p:cNvSpPr>
          <p:nvPr>
            <p:ph type="title"/>
          </p:nvPr>
        </p:nvSpPr>
        <p:spPr/>
        <p:txBody>
          <a:bodyPr>
            <a:normAutofit/>
          </a:bodyPr>
          <a:lstStyle/>
          <a:p>
            <a:pPr algn="ctr"/>
            <a:r>
              <a:rPr lang="lt-LT" sz="2800" b="1" dirty="0">
                <a:solidFill>
                  <a:schemeClr val="tx1"/>
                </a:solidFill>
                <a:latin typeface="Times New Roman" panose="02020603050405020304" pitchFamily="18" charset="0"/>
                <a:cs typeface="Times New Roman" panose="02020603050405020304" pitchFamily="18" charset="0"/>
              </a:rPr>
              <a:t>Kokią pagalbą gauni iš mokytojų pamokose ir atliekant namų darbus?</a:t>
            </a:r>
          </a:p>
        </p:txBody>
      </p:sp>
      <p:sp>
        <p:nvSpPr>
          <p:cNvPr id="3" name="Turinio vietos rezervavimo ženklas 2">
            <a:extLst>
              <a:ext uri="{FF2B5EF4-FFF2-40B4-BE49-F238E27FC236}">
                <a16:creationId xmlns:a16="http://schemas.microsoft.com/office/drawing/2014/main" id="{6EA2A5BD-DC74-4312-992E-630D53D07E9D}"/>
              </a:ext>
            </a:extLst>
          </p:cNvPr>
          <p:cNvSpPr>
            <a:spLocks noGrp="1"/>
          </p:cNvSpPr>
          <p:nvPr>
            <p:ph idx="1"/>
          </p:nvPr>
        </p:nvSpPr>
        <p:spPr/>
        <p:txBody>
          <a:bodyPr>
            <a:normAutofit/>
          </a:bodyPr>
          <a:lstStyle/>
          <a:p>
            <a:pPr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Mokytojas plačiau paaiškina temą – 6 atsakymai.</a:t>
            </a:r>
          </a:p>
          <a:p>
            <a:pPr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Mokytojas nurodo įvairius užduoties atlikimo būdus – 4 atsakymai.</a:t>
            </a:r>
          </a:p>
          <a:p>
            <a:pPr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Mokytojas papildomai konsultuoja po pamokų – 2 atsakymai.</a:t>
            </a:r>
          </a:p>
          <a:p>
            <a:pPr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Mokytojas pateikia daugiau papildomos medžiagos – 5 atsakymai.</a:t>
            </a:r>
          </a:p>
          <a:p>
            <a:pPr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Mokytojas nurodo, kur galima rasti papildomos medžiagos –4 atsakymai.</a:t>
            </a:r>
          </a:p>
          <a:p>
            <a:pPr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Mokytojas dažniau atkreipia dėmesį į tave pamokoje –  4 atsakymai.</a:t>
            </a:r>
          </a:p>
          <a:p>
            <a:pPr algn="just">
              <a:buFont typeface="Arial" panose="020B0604020202020204" pitchFamily="34" charset="0"/>
              <a:buChar char="•"/>
            </a:pPr>
            <a:r>
              <a:rPr lang="lt-LT" sz="2200" dirty="0">
                <a:latin typeface="Times New Roman" panose="02020603050405020304" pitchFamily="18" charset="0"/>
                <a:cs typeface="Times New Roman" panose="02020603050405020304" pitchFamily="18" charset="0"/>
              </a:rPr>
              <a:t>Kita: pats suprantu – 1 atsakymas.</a:t>
            </a:r>
          </a:p>
        </p:txBody>
      </p:sp>
    </p:spTree>
    <p:extLst>
      <p:ext uri="{BB962C8B-B14F-4D97-AF65-F5344CB8AC3E}">
        <p14:creationId xmlns:p14="http://schemas.microsoft.com/office/powerpoint/2010/main" val="996437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CF3910AC-D971-424A-9F26-DD7F60020640}"/>
              </a:ext>
            </a:extLst>
          </p:cNvPr>
          <p:cNvSpPr>
            <a:spLocks noGrp="1"/>
          </p:cNvSpPr>
          <p:nvPr>
            <p:ph type="ctrTitle"/>
          </p:nvPr>
        </p:nvSpPr>
        <p:spPr>
          <a:xfrm>
            <a:off x="1507067" y="548640"/>
            <a:ext cx="7766936" cy="493776"/>
          </a:xfrm>
        </p:spPr>
        <p:txBody>
          <a:bodyPr/>
          <a:lstStyle/>
          <a:p>
            <a:pPr algn="ctr"/>
            <a:r>
              <a:rPr lang="lt-LT" sz="2800" b="1" dirty="0">
                <a:solidFill>
                  <a:schemeClr val="tx1"/>
                </a:solidFill>
                <a:latin typeface="Times New Roman" panose="02020603050405020304" pitchFamily="18" charset="0"/>
                <a:cs typeface="Times New Roman" panose="02020603050405020304" pitchFamily="18" charset="0"/>
              </a:rPr>
              <a:t>Kaip jautiesi klasėje?</a:t>
            </a:r>
          </a:p>
        </p:txBody>
      </p:sp>
      <p:sp>
        <p:nvSpPr>
          <p:cNvPr id="5" name="Antrinis pavadinimas 4">
            <a:extLst>
              <a:ext uri="{FF2B5EF4-FFF2-40B4-BE49-F238E27FC236}">
                <a16:creationId xmlns:a16="http://schemas.microsoft.com/office/drawing/2014/main" id="{8A60CBF5-D95F-450E-88C1-CD86A7A33AFB}"/>
              </a:ext>
            </a:extLst>
          </p:cNvPr>
          <p:cNvSpPr>
            <a:spLocks noGrp="1"/>
          </p:cNvSpPr>
          <p:nvPr>
            <p:ph type="subTitle" idx="1"/>
          </p:nvPr>
        </p:nvSpPr>
        <p:spPr>
          <a:xfrm>
            <a:off x="1069849" y="1280161"/>
            <a:ext cx="8028432" cy="3867572"/>
          </a:xfrm>
        </p:spPr>
        <p:txBody>
          <a:bodyPr>
            <a:normAutofit/>
          </a:bodyPr>
          <a:lstStyle/>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Kiti mokiniai klasėje mane gerbia ir mėgsta – 4 atsakymai.</a:t>
            </a:r>
          </a:p>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Yra mokinių, kurie pasityčioja iš mano gabumų – 4 atsakymai.</a:t>
            </a:r>
          </a:p>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Klasės draugai reaguoja į mane taip pat, kaip ir į kitus klasės draugus – 4 atsakymai.</a:t>
            </a:r>
          </a:p>
          <a:p>
            <a:pPr marL="285750" indent="-285750" algn="just">
              <a:buFont typeface="Arial" panose="020B0604020202020204" pitchFamily="34" charset="0"/>
              <a:buChar char="•"/>
            </a:pPr>
            <a:r>
              <a:rPr lang="lt-LT" sz="2800" dirty="0">
                <a:solidFill>
                  <a:schemeClr val="tx1"/>
                </a:solidFill>
                <a:latin typeface="Times New Roman" panose="02020603050405020304" pitchFamily="18" charset="0"/>
                <a:cs typeface="Times New Roman" panose="02020603050405020304" pitchFamily="18" charset="0"/>
              </a:rPr>
              <a:t>Nesijaučiu klasėje išskirtinis – 5 atsakymai.</a:t>
            </a:r>
          </a:p>
        </p:txBody>
      </p:sp>
    </p:spTree>
    <p:extLst>
      <p:ext uri="{BB962C8B-B14F-4D97-AF65-F5344CB8AC3E}">
        <p14:creationId xmlns:p14="http://schemas.microsoft.com/office/powerpoint/2010/main" val="3721942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B2DF0B7-0274-43B5-AC81-6714BFCD693C}"/>
              </a:ext>
            </a:extLst>
          </p:cNvPr>
          <p:cNvSpPr>
            <a:spLocks noGrp="1"/>
          </p:cNvSpPr>
          <p:nvPr>
            <p:ph type="ctrTitle"/>
          </p:nvPr>
        </p:nvSpPr>
        <p:spPr>
          <a:xfrm>
            <a:off x="1507067" y="502920"/>
            <a:ext cx="7766936" cy="758952"/>
          </a:xfrm>
        </p:spPr>
        <p:txBody>
          <a:bodyPr/>
          <a:lstStyle/>
          <a:p>
            <a:pPr algn="ctr"/>
            <a:r>
              <a:rPr lang="lt-LT" sz="2800" b="1" dirty="0">
                <a:solidFill>
                  <a:schemeClr val="tx1"/>
                </a:solidFill>
                <a:latin typeface="Times New Roman" panose="02020603050405020304" pitchFamily="18" charset="0"/>
                <a:cs typeface="Times New Roman" panose="02020603050405020304" pitchFamily="18" charset="0"/>
              </a:rPr>
              <a:t>Pasiūlymai ir pastebėjimai  dėl gabių, labai gerai ir gerai besimokančių mokinių ugdymo</a:t>
            </a:r>
          </a:p>
        </p:txBody>
      </p:sp>
      <p:sp>
        <p:nvSpPr>
          <p:cNvPr id="3" name="Antrinis pavadinimas 2">
            <a:extLst>
              <a:ext uri="{FF2B5EF4-FFF2-40B4-BE49-F238E27FC236}">
                <a16:creationId xmlns:a16="http://schemas.microsoft.com/office/drawing/2014/main" id="{65972FFA-100E-4801-B982-2AF5EA6F3A80}"/>
              </a:ext>
            </a:extLst>
          </p:cNvPr>
          <p:cNvSpPr>
            <a:spLocks noGrp="1"/>
          </p:cNvSpPr>
          <p:nvPr>
            <p:ph type="subTitle" idx="1"/>
          </p:nvPr>
        </p:nvSpPr>
        <p:spPr>
          <a:xfrm>
            <a:off x="1507067" y="1572769"/>
            <a:ext cx="8014885" cy="3574964"/>
          </a:xfrm>
        </p:spPr>
        <p:txBody>
          <a:bodyPr>
            <a:noAutofit/>
          </a:bodyPr>
          <a:lstStyle/>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Siūlyčiau duoti daugiau užduočių.</a:t>
            </a:r>
          </a:p>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Daugiau skirti laiko šiems mokiniams.</a:t>
            </a:r>
          </a:p>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Reikia pasamdyti mokytojų, kurie po pamokų pasikviestų tuos mokinius.</a:t>
            </a:r>
          </a:p>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Kviesti mokinius į olimpiadas, renginius.</a:t>
            </a:r>
          </a:p>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Tegu ir toliau gerai mokosi – 3 atsakymai.</a:t>
            </a:r>
          </a:p>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Turime daugybę gabių mokinių mokykloje, bet jie patys išsigąsta dėl kitų mokinių nuomonės.</a:t>
            </a:r>
          </a:p>
        </p:txBody>
      </p:sp>
    </p:spTree>
    <p:extLst>
      <p:ext uri="{BB962C8B-B14F-4D97-AF65-F5344CB8AC3E}">
        <p14:creationId xmlns:p14="http://schemas.microsoft.com/office/powerpoint/2010/main" val="4114183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46B8A1F4-85F3-420E-B7E6-D634CC0C664E}"/>
              </a:ext>
            </a:extLst>
          </p:cNvPr>
          <p:cNvSpPr>
            <a:spLocks noGrp="1"/>
          </p:cNvSpPr>
          <p:nvPr>
            <p:ph type="ctrTitle"/>
          </p:nvPr>
        </p:nvSpPr>
        <p:spPr>
          <a:xfrm>
            <a:off x="1507067" y="877824"/>
            <a:ext cx="7198021" cy="566928"/>
          </a:xfrm>
        </p:spPr>
        <p:txBody>
          <a:bodyPr/>
          <a:lstStyle/>
          <a:p>
            <a:pPr algn="ctr"/>
            <a:r>
              <a:rPr lang="lt-LT" sz="2800" b="1" dirty="0">
                <a:solidFill>
                  <a:schemeClr val="tx1"/>
                </a:solidFill>
                <a:latin typeface="Times New Roman" panose="02020603050405020304" pitchFamily="18" charset="0"/>
                <a:cs typeface="Times New Roman" panose="02020603050405020304" pitchFamily="18" charset="0"/>
              </a:rPr>
              <a:t>Kokių tikslų nori pasiekti baigęs mokyklą?</a:t>
            </a:r>
          </a:p>
        </p:txBody>
      </p:sp>
      <p:sp>
        <p:nvSpPr>
          <p:cNvPr id="5" name="Antrinis pavadinimas 4">
            <a:extLst>
              <a:ext uri="{FF2B5EF4-FFF2-40B4-BE49-F238E27FC236}">
                <a16:creationId xmlns:a16="http://schemas.microsoft.com/office/drawing/2014/main" id="{E7B13C3D-721D-465F-A4D2-B46F2DAE0F7E}"/>
              </a:ext>
            </a:extLst>
          </p:cNvPr>
          <p:cNvSpPr>
            <a:spLocks noGrp="1"/>
          </p:cNvSpPr>
          <p:nvPr>
            <p:ph type="subTitle" idx="1"/>
          </p:nvPr>
        </p:nvSpPr>
        <p:spPr>
          <a:xfrm>
            <a:off x="1507067" y="1645921"/>
            <a:ext cx="7399189" cy="3501812"/>
          </a:xfrm>
        </p:spPr>
        <p:txBody>
          <a:bodyPr>
            <a:normAutofit lnSpcReduction="10000"/>
          </a:bodyPr>
          <a:lstStyle/>
          <a:p>
            <a:pPr marL="285750" indent="-285750" algn="just">
              <a:buFont typeface="Arial" panose="020B0604020202020204" pitchFamily="34" charset="0"/>
              <a:buChar char="•"/>
            </a:pPr>
            <a:r>
              <a:rPr lang="lt-LT" sz="2000" dirty="0">
                <a:solidFill>
                  <a:schemeClr val="tx1"/>
                </a:solidFill>
                <a:latin typeface="Times New Roman" panose="02020603050405020304" pitchFamily="18" charset="0"/>
                <a:cs typeface="Times New Roman" panose="02020603050405020304" pitchFamily="18" charset="0"/>
              </a:rPr>
              <a:t>Noriu toliau lavinti savo aukštesnius gebėjimus – 6 atsakymai.</a:t>
            </a:r>
          </a:p>
          <a:p>
            <a:pPr marL="285750" indent="-285750" algn="just">
              <a:buFont typeface="Arial" panose="020B0604020202020204" pitchFamily="34" charset="0"/>
              <a:buChar char="•"/>
            </a:pPr>
            <a:r>
              <a:rPr lang="lt-LT" sz="2000" dirty="0">
                <a:solidFill>
                  <a:schemeClr val="tx1"/>
                </a:solidFill>
                <a:latin typeface="Times New Roman" panose="02020603050405020304" pitchFamily="18" charset="0"/>
                <a:cs typeface="Times New Roman" panose="02020603050405020304" pitchFamily="18" charset="0"/>
              </a:rPr>
              <a:t>Noriu siekti aukštesnio išsilavinimo- 5 atsakymai.</a:t>
            </a:r>
          </a:p>
          <a:p>
            <a:pPr marL="285750" indent="-285750" algn="just">
              <a:buFont typeface="Arial" panose="020B0604020202020204" pitchFamily="34" charset="0"/>
              <a:buChar char="•"/>
            </a:pPr>
            <a:r>
              <a:rPr lang="lt-LT" sz="2000" dirty="0">
                <a:solidFill>
                  <a:schemeClr val="tx1"/>
                </a:solidFill>
                <a:latin typeface="Times New Roman" panose="02020603050405020304" pitchFamily="18" charset="0"/>
                <a:cs typeface="Times New Roman" panose="02020603050405020304" pitchFamily="18" charset="0"/>
              </a:rPr>
              <a:t>Noriu įgyti profesiją – 6 atsakymai.</a:t>
            </a:r>
          </a:p>
          <a:p>
            <a:pPr marL="285750" indent="-285750" algn="just">
              <a:buFont typeface="Arial" panose="020B0604020202020204" pitchFamily="34" charset="0"/>
              <a:buChar char="•"/>
            </a:pPr>
            <a:r>
              <a:rPr lang="lt-LT" sz="2000" dirty="0">
                <a:solidFill>
                  <a:schemeClr val="tx1"/>
                </a:solidFill>
                <a:latin typeface="Times New Roman" panose="02020603050405020304" pitchFamily="18" charset="0"/>
                <a:cs typeface="Times New Roman" panose="02020603050405020304" pitchFamily="18" charset="0"/>
              </a:rPr>
              <a:t>Noriu turėti įdomų ir gerai apmokamą darbą- 5 atsakymai.</a:t>
            </a:r>
          </a:p>
          <a:p>
            <a:pPr marL="285750" indent="-285750" algn="just">
              <a:buFont typeface="Arial" panose="020B0604020202020204" pitchFamily="34" charset="0"/>
              <a:buChar char="•"/>
            </a:pPr>
            <a:r>
              <a:rPr lang="lt-LT" sz="2000" dirty="0">
                <a:solidFill>
                  <a:schemeClr val="tx1"/>
                </a:solidFill>
                <a:latin typeface="Times New Roman" panose="02020603050405020304" pitchFamily="18" charset="0"/>
                <a:cs typeface="Times New Roman" panose="02020603050405020304" pitchFamily="18" charset="0"/>
              </a:rPr>
              <a:t>Noriu realizuoti savo gebėjimus kurioje nors konkrečioje veikloje- 1 atsakymas.</a:t>
            </a:r>
          </a:p>
          <a:p>
            <a:pPr marL="285750" indent="-285750" algn="just">
              <a:buFont typeface="Arial" panose="020B0604020202020204" pitchFamily="34" charset="0"/>
              <a:buChar char="•"/>
            </a:pPr>
            <a:r>
              <a:rPr lang="lt-LT" sz="2000" dirty="0">
                <a:solidFill>
                  <a:schemeClr val="tx1"/>
                </a:solidFill>
                <a:latin typeface="Times New Roman" panose="02020603050405020304" pitchFamily="18" charset="0"/>
                <a:cs typeface="Times New Roman" panose="02020603050405020304" pitchFamily="18" charset="0"/>
              </a:rPr>
              <a:t>Noriu išskirtinių, aukštesnių siekių – 0 atsakymų.</a:t>
            </a:r>
          </a:p>
          <a:p>
            <a:pPr marL="285750" indent="-285750" algn="just">
              <a:buFont typeface="Arial" panose="020B0604020202020204" pitchFamily="34" charset="0"/>
              <a:buChar char="•"/>
            </a:pPr>
            <a:r>
              <a:rPr lang="lt-LT" sz="2000" dirty="0">
                <a:solidFill>
                  <a:schemeClr val="tx1"/>
                </a:solidFill>
                <a:latin typeface="Times New Roman" panose="02020603050405020304" pitchFamily="18" charset="0"/>
                <a:cs typeface="Times New Roman" panose="02020603050405020304" pitchFamily="18" charset="0"/>
              </a:rPr>
              <a:t>Negalvoju, kad galėsiu kur nors realizuoti savo aukštesnius gebėjimus- 1 atsakymas.</a:t>
            </a:r>
          </a:p>
          <a:p>
            <a:pPr marL="285750" indent="-285750" algn="l">
              <a:buFont typeface="Arial" panose="020B0604020202020204" pitchFamily="34" charset="0"/>
              <a:buChar char="•"/>
            </a:pPr>
            <a:endParaRPr lang="lt-LT" dirty="0">
              <a:solidFill>
                <a:schemeClr val="tx1"/>
              </a:solidFill>
            </a:endParaRPr>
          </a:p>
        </p:txBody>
      </p:sp>
    </p:spTree>
    <p:extLst>
      <p:ext uri="{BB962C8B-B14F-4D97-AF65-F5344CB8AC3E}">
        <p14:creationId xmlns:p14="http://schemas.microsoft.com/office/powerpoint/2010/main" val="1930412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BC4A8E3-0F94-415D-A1EE-44C23583465C}"/>
              </a:ext>
            </a:extLst>
          </p:cNvPr>
          <p:cNvSpPr>
            <a:spLocks noGrp="1"/>
          </p:cNvSpPr>
          <p:nvPr>
            <p:ph type="ctrTitle"/>
          </p:nvPr>
        </p:nvSpPr>
        <p:spPr>
          <a:xfrm>
            <a:off x="1507067" y="557784"/>
            <a:ext cx="7766936" cy="749808"/>
          </a:xfrm>
        </p:spPr>
        <p:txBody>
          <a:bodyPr/>
          <a:lstStyle/>
          <a:p>
            <a:pPr algn="ctr"/>
            <a:r>
              <a:rPr lang="lt-LT" sz="4000" dirty="0">
                <a:latin typeface="Times New Roman" panose="02020603050405020304" pitchFamily="18" charset="0"/>
                <a:cs typeface="Times New Roman" panose="02020603050405020304" pitchFamily="18" charset="0"/>
              </a:rPr>
              <a:t>Išvados</a:t>
            </a:r>
          </a:p>
        </p:txBody>
      </p:sp>
      <p:sp>
        <p:nvSpPr>
          <p:cNvPr id="3" name="Antrinis pavadinimas 2">
            <a:extLst>
              <a:ext uri="{FF2B5EF4-FFF2-40B4-BE49-F238E27FC236}">
                <a16:creationId xmlns:a16="http://schemas.microsoft.com/office/drawing/2014/main" id="{5AAA3391-63DB-4C3D-9CAF-C13F130FC39C}"/>
              </a:ext>
            </a:extLst>
          </p:cNvPr>
          <p:cNvSpPr>
            <a:spLocks noGrp="1"/>
          </p:cNvSpPr>
          <p:nvPr>
            <p:ph type="subTitle" idx="1"/>
          </p:nvPr>
        </p:nvSpPr>
        <p:spPr>
          <a:xfrm>
            <a:off x="877824" y="1389888"/>
            <a:ext cx="8396179" cy="4846320"/>
          </a:xfrm>
        </p:spPr>
        <p:txBody>
          <a:bodyPr>
            <a:normAutofit/>
          </a:bodyPr>
          <a:lstStyle/>
          <a:p>
            <a:pPr marL="285750" indent="-285750" algn="just">
              <a:buFont typeface="Arial" panose="020B0604020202020204" pitchFamily="34" charset="0"/>
              <a:buChar char="•"/>
            </a:pPr>
            <a:r>
              <a:rPr lang="lt-LT" dirty="0">
                <a:solidFill>
                  <a:schemeClr val="tx1"/>
                </a:solidFill>
                <a:latin typeface="Times New Roman" panose="02020603050405020304" pitchFamily="18" charset="0"/>
                <a:cs typeface="Times New Roman" panose="02020603050405020304" pitchFamily="18" charset="0"/>
              </a:rPr>
              <a:t>100 proc. mokytojų sutinka, kad mokykloje yra gabių mokinių.  75 proc. mokinių tapatina save su gerai besimokančiu mokiniu, 8 proc. – su gabiu mokiniu (1 mokinys), 16 proc. sako, kad nėra nei gabus, nei labai gerai ar gerai besimokantis mokinys ( 2 mokiniai).</a:t>
            </a:r>
          </a:p>
          <a:p>
            <a:pPr marL="285750" indent="-285750" algn="just">
              <a:buFont typeface="Arial" panose="020B0604020202020204" pitchFamily="34" charset="0"/>
              <a:buChar char="•"/>
            </a:pPr>
            <a:r>
              <a:rPr lang="lt-LT" dirty="0">
                <a:solidFill>
                  <a:schemeClr val="tx1"/>
                </a:solidFill>
                <a:latin typeface="Times New Roman" panose="02020603050405020304" pitchFamily="18" charset="0"/>
                <a:cs typeface="Times New Roman" panose="02020603050405020304" pitchFamily="18" charset="0"/>
              </a:rPr>
              <a:t>88 proc. mokytojų ir 50 proc. mokinių teigia, kad gabūs, labai gerai ir gerai besimokantys mokiniai mūsų mokykloje yra pastebimi laiku.</a:t>
            </a:r>
          </a:p>
          <a:p>
            <a:pPr marL="285750" indent="-285750" algn="just">
              <a:buFont typeface="Arial" panose="020B0604020202020204" pitchFamily="34" charset="0"/>
              <a:buChar char="•"/>
            </a:pPr>
            <a:r>
              <a:rPr lang="lt-LT" dirty="0">
                <a:solidFill>
                  <a:schemeClr val="tx1"/>
                </a:solidFill>
                <a:latin typeface="Times New Roman" panose="02020603050405020304" pitchFamily="18" charset="0"/>
                <a:cs typeface="Times New Roman" panose="02020603050405020304" pitchFamily="18" charset="0"/>
              </a:rPr>
              <a:t>Individualias užduotis per pamokas visada skiria 41 proc. mokytojų, kartais – 53 proc. mokytojų. 64 proc. mokinių sako, jog individualias užduotis gauna kartais.</a:t>
            </a:r>
          </a:p>
          <a:p>
            <a:pPr marL="285750" indent="-285750" algn="just">
              <a:buFont typeface="Arial" panose="020B0604020202020204" pitchFamily="34" charset="0"/>
              <a:buChar char="•"/>
            </a:pPr>
            <a:r>
              <a:rPr lang="lt-LT" dirty="0">
                <a:solidFill>
                  <a:schemeClr val="tx1"/>
                </a:solidFill>
                <a:latin typeface="Times New Roman" panose="02020603050405020304" pitchFamily="18" charset="0"/>
                <a:cs typeface="Times New Roman" panose="02020603050405020304" pitchFamily="18" charset="0"/>
              </a:rPr>
              <a:t>Individualias, sudėtingesnes  namų darbų užduotis visada skiria 24 proc. mokytojų, kartais- 65 proc. mokytojų. 75 proc. mokinių sako, kad  tokias namų darbų užduotis gauna kartais,  8 proc.- visada. </a:t>
            </a:r>
          </a:p>
          <a:p>
            <a:pPr marL="285750" indent="-285750" algn="just">
              <a:buFont typeface="Arial" panose="020B0604020202020204" pitchFamily="34" charset="0"/>
              <a:buChar char="•"/>
            </a:pPr>
            <a:r>
              <a:rPr lang="lt-LT" dirty="0">
                <a:solidFill>
                  <a:schemeClr val="tx1"/>
                </a:solidFill>
                <a:latin typeface="Times New Roman" panose="02020603050405020304" pitchFamily="18" charset="0"/>
                <a:cs typeface="Times New Roman" panose="02020603050405020304" pitchFamily="18" charset="0"/>
              </a:rPr>
              <a:t> 58 proc. mokinių sako, kad norėtų gauti individualių, sudėtingesnių užduočių ir klasėje, ir namų darbams. </a:t>
            </a:r>
          </a:p>
          <a:p>
            <a:pPr marL="285750" indent="-285750" algn="l">
              <a:buFont typeface="Arial" panose="020B0604020202020204" pitchFamily="34" charset="0"/>
              <a:buChar char="•"/>
            </a:pPr>
            <a:endParaRPr lang="lt-LT" dirty="0">
              <a:solidFill>
                <a:schemeClr val="tx1"/>
              </a:solidFill>
              <a:latin typeface="Times New Roman" panose="02020603050405020304" pitchFamily="18" charset="0"/>
              <a:cs typeface="Times New Roman" panose="02020603050405020304" pitchFamily="18" charset="0"/>
            </a:endParaRPr>
          </a:p>
          <a:p>
            <a:pPr marL="342900" indent="-342900" algn="l">
              <a:buAutoNum type="arabicPeriod"/>
            </a:pPr>
            <a:endParaRPr lang="lt-LT"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684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1FC7F-97F1-4938-B1A5-92EE325362D6}"/>
              </a:ext>
            </a:extLst>
          </p:cNvPr>
          <p:cNvSpPr>
            <a:spLocks noGrp="1"/>
          </p:cNvSpPr>
          <p:nvPr>
            <p:ph type="title"/>
          </p:nvPr>
        </p:nvSpPr>
        <p:spPr>
          <a:xfrm>
            <a:off x="677334" y="609600"/>
            <a:ext cx="8596668" cy="725424"/>
          </a:xfrm>
        </p:spPr>
        <p:txBody>
          <a:bodyPr/>
          <a:lstStyle/>
          <a:p>
            <a:pPr algn="ctr"/>
            <a:r>
              <a:rPr lang="lt-LT" dirty="0"/>
              <a:t>Išvados</a:t>
            </a:r>
          </a:p>
        </p:txBody>
      </p:sp>
      <p:sp>
        <p:nvSpPr>
          <p:cNvPr id="3" name="Turinio vietos rezervavimo ženklas 2">
            <a:extLst>
              <a:ext uri="{FF2B5EF4-FFF2-40B4-BE49-F238E27FC236}">
                <a16:creationId xmlns:a16="http://schemas.microsoft.com/office/drawing/2014/main" id="{7DB6BAB4-6DD3-47DA-8957-65CA5CD065B4}"/>
              </a:ext>
            </a:extLst>
          </p:cNvPr>
          <p:cNvSpPr>
            <a:spLocks noGrp="1"/>
          </p:cNvSpPr>
          <p:nvPr>
            <p:ph idx="1"/>
          </p:nvPr>
        </p:nvSpPr>
        <p:spPr>
          <a:xfrm>
            <a:off x="758952" y="1335025"/>
            <a:ext cx="8515050" cy="4706338"/>
          </a:xfrm>
        </p:spPr>
        <p:txBody>
          <a:bodyPr/>
          <a:lstStyle/>
          <a:p>
            <a:pPr algn="just">
              <a:buFont typeface="Arial" panose="020B0604020202020204" pitchFamily="34" charset="0"/>
              <a:buChar char="•"/>
            </a:pPr>
            <a:r>
              <a:rPr lang="lt-LT" dirty="0">
                <a:solidFill>
                  <a:schemeClr val="tx1"/>
                </a:solidFill>
                <a:latin typeface="Times New Roman" panose="02020603050405020304" pitchFamily="18" charset="0"/>
                <a:cs typeface="Times New Roman" panose="02020603050405020304" pitchFamily="18" charset="0"/>
              </a:rPr>
              <a:t>Ir mokiniai, ir mokytojai nurodo, kad gabumus šie mokiniai gali realizuoti olimpiadose, konkursuose, renginiuose. Mokytojai nurodė, jog mokiniai realizuoja savo gabumus padėdami silpniau besimokantiems klasės draugams, ruošdami pranešimus klasėje ar mokykloje. 3 mokiniai nurodė, jog gabumų nerealizuoja niekur.</a:t>
            </a:r>
          </a:p>
          <a:p>
            <a:pPr algn="just">
              <a:buFont typeface="Arial" panose="020B0604020202020204" pitchFamily="34" charset="0"/>
              <a:buChar char="•"/>
            </a:pPr>
            <a:r>
              <a:rPr lang="lt-LT" dirty="0">
                <a:solidFill>
                  <a:schemeClr val="tx1"/>
                </a:solidFill>
                <a:latin typeface="Times New Roman" panose="02020603050405020304" pitchFamily="18" charset="0"/>
                <a:cs typeface="Times New Roman" panose="02020603050405020304" pitchFamily="18" charset="0"/>
              </a:rPr>
              <a:t>82 proc. mokytojų atsakė, jog gabūs, labai gerai ir gerai besimokantys mokiniai yra gerbiami ir  mėgstami mokytojų. 42 proc. mokytojų teigia, kad šie mokiniai yra gerbiami ir mėgstami bendraamžių. </a:t>
            </a:r>
          </a:p>
          <a:p>
            <a:pPr algn="just">
              <a:buFont typeface="Arial" panose="020B0604020202020204" pitchFamily="34" charset="0"/>
              <a:buChar char="•"/>
            </a:pPr>
            <a:r>
              <a:rPr lang="lt-LT" dirty="0">
                <a:solidFill>
                  <a:schemeClr val="tx1"/>
                </a:solidFill>
                <a:latin typeface="Times New Roman" panose="02020603050405020304" pitchFamily="18" charset="0"/>
                <a:cs typeface="Times New Roman" panose="02020603050405020304" pitchFamily="18" charset="0"/>
              </a:rPr>
              <a:t>33 proc. mokinių sako, kad jie yra gerbiami ir mėgstami bendraamžių, 33 proc.- pasitaiko patyčių dėl gabumų, 75 proc.-  nesijaučia išskirtiniai ir gauna tokį pat dėmesį, kaip ir kiti klasės draugai.</a:t>
            </a:r>
          </a:p>
          <a:p>
            <a:pPr algn="just">
              <a:buFont typeface="Arial" panose="020B0604020202020204" pitchFamily="34" charset="0"/>
              <a:buChar char="•"/>
            </a:pPr>
            <a:r>
              <a:rPr lang="lt-LT" dirty="0">
                <a:solidFill>
                  <a:schemeClr val="tx1"/>
                </a:solidFill>
                <a:latin typeface="Times New Roman" panose="02020603050405020304" pitchFamily="18" charset="0"/>
                <a:cs typeface="Times New Roman" panose="02020603050405020304" pitchFamily="18" charset="0"/>
              </a:rPr>
              <a:t>50 proc. apklaustų mokinių teigia, kad nori toliau lavinti savo aukštesnius gebėjimus ir siekti aukštesnio išsilavinimo bei įgyti profesiją, 42 proc. nori turėti įdomų ir gerai apmokamą darbą,  po 8 proc. mokinių atsakė, jog nori realizuoti savo gebėjimus kurioje nors konkrečioje veikloje arba negalvoja, kad galės kur nors realizuoti savo aukštesnius gebėjimus. </a:t>
            </a:r>
          </a:p>
          <a:p>
            <a:pPr algn="just">
              <a:buFont typeface="Arial" panose="020B0604020202020204" pitchFamily="34" charset="0"/>
              <a:buChar char="•"/>
            </a:pPr>
            <a:endParaRPr lang="lt-LT"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lt-LT"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lt-LT" dirty="0"/>
          </a:p>
        </p:txBody>
      </p:sp>
    </p:spTree>
    <p:extLst>
      <p:ext uri="{BB962C8B-B14F-4D97-AF65-F5344CB8AC3E}">
        <p14:creationId xmlns:p14="http://schemas.microsoft.com/office/powerpoint/2010/main" val="3779981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B3DCC60-CD73-4996-BC8A-586CE35E62A4}"/>
              </a:ext>
            </a:extLst>
          </p:cNvPr>
          <p:cNvSpPr>
            <a:spLocks noGrp="1"/>
          </p:cNvSpPr>
          <p:nvPr>
            <p:ph type="title"/>
          </p:nvPr>
        </p:nvSpPr>
        <p:spPr>
          <a:xfrm>
            <a:off x="677334" y="609600"/>
            <a:ext cx="8596668" cy="926592"/>
          </a:xfrm>
        </p:spPr>
        <p:txBody>
          <a:bodyPr>
            <a:normAutofit/>
          </a:bodyPr>
          <a:lstStyle/>
          <a:p>
            <a:pPr algn="ctr"/>
            <a:r>
              <a:rPr lang="lt-LT" dirty="0"/>
              <a:t>Rekomendacijos</a:t>
            </a:r>
          </a:p>
        </p:txBody>
      </p:sp>
      <p:sp>
        <p:nvSpPr>
          <p:cNvPr id="3" name="Turinio vietos rezervavimo ženklas 2">
            <a:extLst>
              <a:ext uri="{FF2B5EF4-FFF2-40B4-BE49-F238E27FC236}">
                <a16:creationId xmlns:a16="http://schemas.microsoft.com/office/drawing/2014/main" id="{00F12D13-D31A-4DF1-A867-841793C4C784}"/>
              </a:ext>
            </a:extLst>
          </p:cNvPr>
          <p:cNvSpPr>
            <a:spLocks noGrp="1"/>
          </p:cNvSpPr>
          <p:nvPr>
            <p:ph idx="1"/>
          </p:nvPr>
        </p:nvSpPr>
        <p:spPr>
          <a:xfrm>
            <a:off x="677334" y="1353312"/>
            <a:ext cx="9234762" cy="4688051"/>
          </a:xfrm>
        </p:spPr>
        <p:txBody>
          <a:bodyPr>
            <a:normAutofit/>
          </a:bodyPr>
          <a:lstStyle/>
          <a:p>
            <a:pPr algn="just">
              <a:buFont typeface="Arial" panose="020B0604020202020204" pitchFamily="34" charset="0"/>
              <a:buChar char="•"/>
            </a:pPr>
            <a:r>
              <a:rPr lang="lt-LT" sz="2000" dirty="0">
                <a:latin typeface="Times New Roman" panose="02020603050405020304" pitchFamily="18" charset="0"/>
                <a:cs typeface="Times New Roman" panose="02020603050405020304" pitchFamily="18" charset="0"/>
              </a:rPr>
              <a:t>Dažniau diferencijuoti ir individualizuoti kūrybines ir praktines užduotis pamokoje bei skiriant namų darbus. </a:t>
            </a:r>
          </a:p>
          <a:p>
            <a:pPr algn="just">
              <a:buFont typeface="Arial" panose="020B0604020202020204" pitchFamily="34" charset="0"/>
              <a:buChar char="•"/>
            </a:pPr>
            <a:r>
              <a:rPr lang="lt-LT" sz="2000" dirty="0">
                <a:latin typeface="Times New Roman" panose="02020603050405020304" pitchFamily="18" charset="0"/>
                <a:cs typeface="Times New Roman" panose="02020603050405020304" pitchFamily="18" charset="0"/>
              </a:rPr>
              <a:t>Gabumams plėtoti individualiai taikyti įvairias mokymosi strategijas, darbo formas ir metodus pamokoje. Skatinti mokinius daugiau mokytis savarankiškai.</a:t>
            </a:r>
          </a:p>
          <a:p>
            <a:pPr algn="just">
              <a:buFont typeface="Arial" panose="020B0604020202020204" pitchFamily="34" charset="0"/>
              <a:buChar char="•"/>
            </a:pPr>
            <a:r>
              <a:rPr lang="lt-LT" sz="2000" dirty="0">
                <a:latin typeface="Times New Roman" panose="02020603050405020304" pitchFamily="18" charset="0"/>
                <a:cs typeface="Times New Roman" panose="02020603050405020304" pitchFamily="18" charset="0"/>
              </a:rPr>
              <a:t>Pastebėti gabius, labai gerai ir gerai besimokančius mokinius ir skatinti aktyviau dalyvauti  įvairiose mokyklos, rajono, respublikos, nacionaliniuose ir tarptautiniuose konkursuose, olimpiadose, projektuose, akcijose ir pan.</a:t>
            </a:r>
          </a:p>
          <a:p>
            <a:pPr algn="just">
              <a:buFont typeface="Arial" panose="020B0604020202020204" pitchFamily="34" charset="0"/>
              <a:buChar char="•"/>
            </a:pPr>
            <a:r>
              <a:rPr lang="lt-LT" sz="2000" dirty="0">
                <a:solidFill>
                  <a:schemeClr val="tx1"/>
                </a:solidFill>
                <a:latin typeface="Times New Roman" panose="02020603050405020304" pitchFamily="18" charset="0"/>
                <a:cs typeface="Times New Roman" panose="02020603050405020304" pitchFamily="18" charset="0"/>
              </a:rPr>
              <a:t>Gabius, labai gerai ir gerai besimokančius mokinius labiau motyvuoti, skatinti, sudaryti sąlygas tobulėti, siekti, kad neprarastų motyvacijos, nukreipti tinkama linkme, kur jie galėtų realizuoti savo gebėjimus.</a:t>
            </a:r>
          </a:p>
          <a:p>
            <a:pPr algn="just">
              <a:buFont typeface="Arial" panose="020B0604020202020204" pitchFamily="34" charset="0"/>
              <a:buChar char="•"/>
            </a:pPr>
            <a:r>
              <a:rPr lang="lt-LT" sz="2000" dirty="0">
                <a:solidFill>
                  <a:schemeClr val="tx1"/>
                </a:solidFill>
                <a:latin typeface="Times New Roman" panose="02020603050405020304" pitchFamily="18" charset="0"/>
                <a:cs typeface="Times New Roman" panose="02020603050405020304" pitchFamily="18" charset="0"/>
              </a:rPr>
              <a:t>Tobulinti darbo </a:t>
            </a:r>
            <a:r>
              <a:rPr lang="lt-LT" sz="2000">
                <a:solidFill>
                  <a:schemeClr val="tx1"/>
                </a:solidFill>
                <a:latin typeface="Times New Roman" panose="02020603050405020304" pitchFamily="18" charset="0"/>
                <a:cs typeface="Times New Roman" panose="02020603050405020304" pitchFamily="18" charset="0"/>
              </a:rPr>
              <a:t>su gabiais vaikais ugdymo kompetencijas (</a:t>
            </a:r>
            <a:r>
              <a:rPr lang="lt-LT" sz="2000" dirty="0">
                <a:solidFill>
                  <a:schemeClr val="tx1"/>
                </a:solidFill>
                <a:latin typeface="Times New Roman" panose="02020603050405020304" pitchFamily="18" charset="0"/>
                <a:cs typeface="Times New Roman" panose="02020603050405020304" pitchFamily="18" charset="0"/>
              </a:rPr>
              <a:t>seminarai, kursai, konferencijos, savišvieta, dalinimasis gerąja patirtimi ir kt.).</a:t>
            </a:r>
          </a:p>
          <a:p>
            <a:pPr algn="just">
              <a:buFont typeface="Arial" panose="020B0604020202020204" pitchFamily="34" charset="0"/>
              <a:buChar char="•"/>
            </a:pPr>
            <a:endParaRPr lang="lt-L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555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B1F05CE-EAC9-47CA-8BD0-0E6EA72040F1}"/>
              </a:ext>
            </a:extLst>
          </p:cNvPr>
          <p:cNvSpPr>
            <a:spLocks noGrp="1"/>
          </p:cNvSpPr>
          <p:nvPr>
            <p:ph type="title" idx="4294967295"/>
          </p:nvPr>
        </p:nvSpPr>
        <p:spPr>
          <a:xfrm>
            <a:off x="0" y="609600"/>
            <a:ext cx="8596313" cy="1320800"/>
          </a:xfrm>
        </p:spPr>
        <p:txBody>
          <a:bodyPr/>
          <a:lstStyle/>
          <a:p>
            <a:r>
              <a:rPr lang="lt-LT" dirty="0"/>
              <a:t>Tikslai: </a:t>
            </a:r>
          </a:p>
        </p:txBody>
      </p:sp>
      <p:sp>
        <p:nvSpPr>
          <p:cNvPr id="3" name="Turinio vietos rezervavimo ženklas 2">
            <a:extLst>
              <a:ext uri="{FF2B5EF4-FFF2-40B4-BE49-F238E27FC236}">
                <a16:creationId xmlns:a16="http://schemas.microsoft.com/office/drawing/2014/main" id="{FA050C8B-48DE-4787-AAD9-1C6A6216F4CE}"/>
              </a:ext>
            </a:extLst>
          </p:cNvPr>
          <p:cNvSpPr>
            <a:spLocks noGrp="1"/>
          </p:cNvSpPr>
          <p:nvPr>
            <p:ph idx="4294967295"/>
          </p:nvPr>
        </p:nvSpPr>
        <p:spPr>
          <a:xfrm>
            <a:off x="0" y="1692275"/>
            <a:ext cx="9253728" cy="4349750"/>
          </a:xfrm>
        </p:spPr>
        <p:txBody>
          <a:bodyPr/>
          <a:lstStyle/>
          <a:p>
            <a:pPr algn="just"/>
            <a:r>
              <a:rPr lang="lt-LT" sz="2400" dirty="0">
                <a:latin typeface="Times New Roman" panose="02020603050405020304" pitchFamily="18" charset="0"/>
                <a:cs typeface="Times New Roman" panose="02020603050405020304" pitchFamily="18" charset="0"/>
              </a:rPr>
              <a:t>Išsiaiškinti, ar mokytojai atpažįsta gabius, labai gerai ir gerai besimokančius mokinius.</a:t>
            </a:r>
          </a:p>
          <a:p>
            <a:pPr algn="just"/>
            <a:r>
              <a:rPr lang="lt-LT" sz="2400" dirty="0">
                <a:latin typeface="Times New Roman" panose="02020603050405020304" pitchFamily="18" charset="0"/>
                <a:cs typeface="Times New Roman" panose="02020603050405020304" pitchFamily="18" charset="0"/>
              </a:rPr>
              <a:t>Išsiaiškinti, ar mokiniai tapatina save su gabiais, labai gerai ir gerai besimokančiais mokiniais.</a:t>
            </a:r>
          </a:p>
          <a:p>
            <a:pPr algn="just"/>
            <a:r>
              <a:rPr lang="lt-LT" sz="2400" dirty="0">
                <a:latin typeface="Times New Roman" panose="02020603050405020304" pitchFamily="18" charset="0"/>
                <a:cs typeface="Times New Roman" panose="02020603050405020304" pitchFamily="18" charset="0"/>
              </a:rPr>
              <a:t>Sužinoti, kaip mokytojai ugdo gabius, labai gerai ir gerai besimokančius mokinius.</a:t>
            </a:r>
          </a:p>
          <a:p>
            <a:pPr algn="just"/>
            <a:r>
              <a:rPr lang="lt-LT" sz="2400" dirty="0">
                <a:latin typeface="Times New Roman" panose="02020603050405020304" pitchFamily="18" charset="0"/>
                <a:cs typeface="Times New Roman" panose="02020603050405020304" pitchFamily="18" charset="0"/>
              </a:rPr>
              <a:t>Išsiaiškinti, ar gabūs, labai gerai ir gerai besimokantys mokiniai  gauna tinkamą ugdymą ir kaip gali realizuoti savo gebėjimus.</a:t>
            </a:r>
          </a:p>
          <a:p>
            <a:pPr algn="just"/>
            <a:endParaRPr lang="lt-LT" sz="2400" dirty="0">
              <a:latin typeface="Times New Roman" panose="02020603050405020304" pitchFamily="18" charset="0"/>
              <a:cs typeface="Times New Roman" panose="02020603050405020304" pitchFamily="18" charset="0"/>
            </a:endParaRPr>
          </a:p>
          <a:p>
            <a:pPr marL="0" indent="0">
              <a:buNone/>
            </a:pPr>
            <a:endParaRPr lang="lt-LT" dirty="0"/>
          </a:p>
        </p:txBody>
      </p:sp>
    </p:spTree>
    <p:extLst>
      <p:ext uri="{BB962C8B-B14F-4D97-AF65-F5344CB8AC3E}">
        <p14:creationId xmlns:p14="http://schemas.microsoft.com/office/powerpoint/2010/main" val="159715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96BB66F-8989-4D75-9D91-E48CD7436907}"/>
              </a:ext>
            </a:extLst>
          </p:cNvPr>
          <p:cNvSpPr>
            <a:spLocks noGrp="1"/>
          </p:cNvSpPr>
          <p:nvPr>
            <p:ph type="title"/>
          </p:nvPr>
        </p:nvSpPr>
        <p:spPr>
          <a:xfrm>
            <a:off x="832782" y="490728"/>
            <a:ext cx="8596668" cy="1320800"/>
          </a:xfrm>
        </p:spPr>
        <p:txBody>
          <a:bodyPr>
            <a:normAutofit fontScale="90000"/>
          </a:bodyPr>
          <a:lstStyle/>
          <a:p>
            <a:r>
              <a:rPr lang="lt-LT" sz="4900" dirty="0">
                <a:latin typeface="Times New Roman" panose="02020603050405020304" pitchFamily="18" charset="0"/>
                <a:cs typeface="Times New Roman" panose="02020603050405020304" pitchFamily="18" charset="0"/>
              </a:rPr>
              <a:t>Mokytojų apklausos duomenys</a:t>
            </a:r>
            <a:br>
              <a:rPr lang="lt-LT" dirty="0"/>
            </a:br>
            <a:br>
              <a:rPr lang="lt-LT" dirty="0"/>
            </a:br>
            <a:br>
              <a:rPr lang="lt-LT" dirty="0"/>
            </a:br>
            <a:br>
              <a:rPr lang="lt-LT" dirty="0"/>
            </a:br>
            <a:r>
              <a:rPr lang="lt-LT" dirty="0">
                <a:solidFill>
                  <a:schemeClr val="tx1"/>
                </a:solidFill>
                <a:latin typeface="Times New Roman" panose="02020603050405020304" pitchFamily="18" charset="0"/>
                <a:cs typeface="Times New Roman" panose="02020603050405020304" pitchFamily="18" charset="0"/>
              </a:rPr>
              <a:t>Dalyvavo 17 mokytojų.</a:t>
            </a:r>
          </a:p>
        </p:txBody>
      </p:sp>
    </p:spTree>
    <p:extLst>
      <p:ext uri="{BB962C8B-B14F-4D97-AF65-F5344CB8AC3E}">
        <p14:creationId xmlns:p14="http://schemas.microsoft.com/office/powerpoint/2010/main" val="342118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4A39B1C7-C0A4-4922-90EF-E70600D581D7}"/>
              </a:ext>
            </a:extLst>
          </p:cNvPr>
          <p:cNvGraphicFramePr>
            <a:graphicFrameLocks/>
          </p:cNvGraphicFramePr>
          <p:nvPr>
            <p:extLst>
              <p:ext uri="{D42A27DB-BD31-4B8C-83A1-F6EECF244321}">
                <p14:modId xmlns:p14="http://schemas.microsoft.com/office/powerpoint/2010/main" val="1293170113"/>
              </p:ext>
            </p:extLst>
          </p:nvPr>
        </p:nvGraphicFramePr>
        <p:xfrm>
          <a:off x="1591056" y="731520"/>
          <a:ext cx="6373368" cy="44897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034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1370EC00-A6A1-4C64-AEE9-F3E00C9B5ED0}"/>
              </a:ext>
            </a:extLst>
          </p:cNvPr>
          <p:cNvGraphicFramePr>
            <a:graphicFrameLocks/>
          </p:cNvGraphicFramePr>
          <p:nvPr>
            <p:extLst>
              <p:ext uri="{D42A27DB-BD31-4B8C-83A1-F6EECF244321}">
                <p14:modId xmlns:p14="http://schemas.microsoft.com/office/powerpoint/2010/main" val="1143770271"/>
              </p:ext>
            </p:extLst>
          </p:nvPr>
        </p:nvGraphicFramePr>
        <p:xfrm>
          <a:off x="1819656" y="566928"/>
          <a:ext cx="6708648" cy="52669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634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F8616D21-425E-4B3D-B497-36F1F9EB5A79}"/>
              </a:ext>
            </a:extLst>
          </p:cNvPr>
          <p:cNvGraphicFramePr>
            <a:graphicFrameLocks/>
          </p:cNvGraphicFramePr>
          <p:nvPr>
            <p:extLst>
              <p:ext uri="{D42A27DB-BD31-4B8C-83A1-F6EECF244321}">
                <p14:modId xmlns:p14="http://schemas.microsoft.com/office/powerpoint/2010/main" val="1067519879"/>
              </p:ext>
            </p:extLst>
          </p:nvPr>
        </p:nvGraphicFramePr>
        <p:xfrm>
          <a:off x="1444752" y="457200"/>
          <a:ext cx="6937248" cy="5696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721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5884E5F1-481F-4EF8-A831-A3A2E6F41AFA}"/>
              </a:ext>
            </a:extLst>
          </p:cNvPr>
          <p:cNvGraphicFramePr>
            <a:graphicFrameLocks/>
          </p:cNvGraphicFramePr>
          <p:nvPr>
            <p:extLst>
              <p:ext uri="{D42A27DB-BD31-4B8C-83A1-F6EECF244321}">
                <p14:modId xmlns:p14="http://schemas.microsoft.com/office/powerpoint/2010/main" val="3872798199"/>
              </p:ext>
            </p:extLst>
          </p:nvPr>
        </p:nvGraphicFramePr>
        <p:xfrm>
          <a:off x="950976" y="896112"/>
          <a:ext cx="7431024" cy="5367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165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40FA9C3-DE74-4D34-BEE4-F8385CB7ADE7}"/>
              </a:ext>
            </a:extLst>
          </p:cNvPr>
          <p:cNvSpPr>
            <a:spLocks noGrp="1"/>
          </p:cNvSpPr>
          <p:nvPr>
            <p:ph type="ctrTitle"/>
          </p:nvPr>
        </p:nvSpPr>
        <p:spPr>
          <a:xfrm>
            <a:off x="1316736" y="219456"/>
            <a:ext cx="7884115" cy="1609344"/>
          </a:xfrm>
        </p:spPr>
        <p:txBody>
          <a:bodyPr/>
          <a:lstStyle/>
          <a:p>
            <a:pPr algn="ctr"/>
            <a:r>
              <a:rPr lang="lt-LT" sz="2800" b="1" dirty="0">
                <a:solidFill>
                  <a:schemeClr val="tx1"/>
                </a:solidFill>
                <a:latin typeface="Times New Roman" panose="02020603050405020304" pitchFamily="18" charset="0"/>
                <a:cs typeface="Times New Roman" panose="02020603050405020304" pitchFamily="18" charset="0"/>
              </a:rPr>
              <a:t>Kur gabūs, labai gerai ir gerai besimokantys mokiniai gali realizuoti savo aukštesnius gebėjimus?</a:t>
            </a:r>
          </a:p>
        </p:txBody>
      </p:sp>
      <p:sp>
        <p:nvSpPr>
          <p:cNvPr id="3" name="Antrinis pavadinimas 2">
            <a:extLst>
              <a:ext uri="{FF2B5EF4-FFF2-40B4-BE49-F238E27FC236}">
                <a16:creationId xmlns:a16="http://schemas.microsoft.com/office/drawing/2014/main" id="{15B3E1A4-94E9-48C2-8555-26719FB8E241}"/>
              </a:ext>
            </a:extLst>
          </p:cNvPr>
          <p:cNvSpPr>
            <a:spLocks noGrp="1"/>
          </p:cNvSpPr>
          <p:nvPr>
            <p:ph type="subTitle" idx="1"/>
          </p:nvPr>
        </p:nvSpPr>
        <p:spPr>
          <a:xfrm>
            <a:off x="1507067" y="2084832"/>
            <a:ext cx="7766936" cy="3703319"/>
          </a:xfrm>
        </p:spPr>
        <p:txBody>
          <a:bodyPr>
            <a:normAutofit/>
          </a:bodyPr>
          <a:lstStyle/>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Olimpiadose, konkursuose, parodose, varžybose, renginiuose, projektuose, akcijose – 13 mokytojų</a:t>
            </a:r>
          </a:p>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Gali teikti pagalbą silpniau besimokantiems mokiniams – 3 mokytojai</a:t>
            </a:r>
          </a:p>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Pasirinkti veiklą, kur realizuotų  savo gebėjimus</a:t>
            </a:r>
          </a:p>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Rengti pranešimus klasės, mokyklos bendruomenei</a:t>
            </a:r>
          </a:p>
          <a:p>
            <a:pPr marL="285750" indent="-285750"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Dalyvauti meno, sporto mokyklos veiklose</a:t>
            </a:r>
          </a:p>
          <a:p>
            <a:pPr marL="285750" indent="-285750" algn="l">
              <a:buFont typeface="Arial" panose="020B0604020202020204" pitchFamily="34" charset="0"/>
              <a:buChar char="•"/>
            </a:pPr>
            <a:endParaRPr lang="lt-LT" sz="1600" dirty="0">
              <a:solidFill>
                <a:schemeClr val="tx1"/>
              </a:solidFill>
            </a:endParaRPr>
          </a:p>
          <a:p>
            <a:pPr marL="285750" indent="-285750" algn="l">
              <a:buFont typeface="Arial" panose="020B0604020202020204" pitchFamily="34" charset="0"/>
              <a:buChar char="•"/>
            </a:pPr>
            <a:endParaRPr lang="lt-LT" sz="1600" dirty="0">
              <a:solidFill>
                <a:schemeClr val="tx1"/>
              </a:solidFill>
            </a:endParaRPr>
          </a:p>
          <a:p>
            <a:pPr marL="285750" indent="-285750" algn="l">
              <a:buFont typeface="Arial" panose="020B0604020202020204" pitchFamily="34" charset="0"/>
              <a:buChar char="•"/>
            </a:pPr>
            <a:endParaRPr lang="lt-LT" sz="1600" dirty="0">
              <a:solidFill>
                <a:schemeClr val="tx1"/>
              </a:solidFill>
            </a:endParaRPr>
          </a:p>
        </p:txBody>
      </p:sp>
    </p:spTree>
    <p:extLst>
      <p:ext uri="{BB962C8B-B14F-4D97-AF65-F5344CB8AC3E}">
        <p14:creationId xmlns:p14="http://schemas.microsoft.com/office/powerpoint/2010/main" val="3589024653"/>
      </p:ext>
    </p:extLst>
  </p:cSld>
  <p:clrMapOvr>
    <a:masterClrMapping/>
  </p:clrMapOvr>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399</TotalTime>
  <Words>1430</Words>
  <Application>Microsoft Office PowerPoint</Application>
  <PresentationFormat>Plačiaekranė</PresentationFormat>
  <Paragraphs>106</Paragraphs>
  <Slides>27</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27</vt:i4>
      </vt:variant>
    </vt:vector>
  </HeadingPairs>
  <TitlesOfParts>
    <vt:vector size="32" baseType="lpstr">
      <vt:lpstr>Arial</vt:lpstr>
      <vt:lpstr>Times New Roman</vt:lpstr>
      <vt:lpstr>Trebuchet MS</vt:lpstr>
      <vt:lpstr>Wingdings 3</vt:lpstr>
      <vt:lpstr>Briaunota</vt:lpstr>
      <vt:lpstr>Šilutės r. Juknaičių pagrindinė mokykla Gabių, labai gerai ir gerai  besimokančių mokinių tyrimas   </vt:lpstr>
      <vt:lpstr>Gabus ar gerai besimokantis?  </vt:lpstr>
      <vt:lpstr>Tikslai: </vt:lpstr>
      <vt:lpstr>Mokytojų apklausos duomenys    Dalyvavo 17 mokytojų.</vt:lpstr>
      <vt:lpstr>„PowerPoint“ pateiktis</vt:lpstr>
      <vt:lpstr>„PowerPoint“ pateiktis</vt:lpstr>
      <vt:lpstr>„PowerPoint“ pateiktis</vt:lpstr>
      <vt:lpstr>„PowerPoint“ pateiktis</vt:lpstr>
      <vt:lpstr>Kur gabūs, labai gerai ir gerai besimokantys mokiniai gali realizuoti savo aukštesnius gebėjimus?</vt:lpstr>
      <vt:lpstr>Kokią pagalbą teikiate gabiems, labai gerai ir gerai besimokantiems mokiniams?</vt:lpstr>
      <vt:lpstr>„PowerPoint“ pateiktis</vt:lpstr>
      <vt:lpstr>„PowerPoint“ pateiktis</vt:lpstr>
      <vt:lpstr>Pasiūlymai, pastebėjimai dėl gabių, labai gerai ir gerai  besimokančių mokinių ugdymo</vt:lpstr>
      <vt:lpstr>Mokinių apklausos duomenys</vt:lpstr>
      <vt:lpstr>„PowerPoint“ pateiktis</vt:lpstr>
      <vt:lpstr>„PowerPoint“ pateiktis</vt:lpstr>
      <vt:lpstr>„PowerPoint“ pateiktis</vt:lpstr>
      <vt:lpstr>„PowerPoint“ pateiktis</vt:lpstr>
      <vt:lpstr>„PowerPoint“ pateiktis</vt:lpstr>
      <vt:lpstr>Kur gali realizuoti savo aukštesnius gebėjimus?</vt:lpstr>
      <vt:lpstr>Kokią pagalbą gauni iš mokytojų pamokose ir atliekant namų darbus?</vt:lpstr>
      <vt:lpstr>Kaip jautiesi klasėje?</vt:lpstr>
      <vt:lpstr>Pasiūlymai ir pastebėjimai  dėl gabių, labai gerai ir gerai besimokančių mokinių ugdymo</vt:lpstr>
      <vt:lpstr>Kokių tikslų nori pasiekti baigęs mokyklą?</vt:lpstr>
      <vt:lpstr>Išvados</vt:lpstr>
      <vt:lpstr>Išvados</vt:lpstr>
      <vt:lpstr>Rekomendacijos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Šilutės r. Juknaičių pagrindinė mokykla  Apklausa apie gabius, labai gerai ir gerai  besimokančius mokinius  Mokytojų apklausa  </dc:title>
  <dc:creator>Vartotojas</dc:creator>
  <cp:lastModifiedBy>Vartotojas</cp:lastModifiedBy>
  <cp:revision>50</cp:revision>
  <dcterms:created xsi:type="dcterms:W3CDTF">2022-04-14T07:06:53Z</dcterms:created>
  <dcterms:modified xsi:type="dcterms:W3CDTF">2023-04-13T10:02:34Z</dcterms:modified>
</cp:coreProperties>
</file>