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0"/>
  </p:notesMasterIdLst>
  <p:handoutMasterIdLst>
    <p:handoutMasterId r:id="rId41"/>
  </p:handoutMasterIdLst>
  <p:sldIdLst>
    <p:sldId id="256" r:id="rId2"/>
    <p:sldId id="257" r:id="rId3"/>
    <p:sldId id="258" r:id="rId4"/>
    <p:sldId id="283" r:id="rId5"/>
    <p:sldId id="284" r:id="rId6"/>
    <p:sldId id="293" r:id="rId7"/>
    <p:sldId id="322" r:id="rId8"/>
    <p:sldId id="295" r:id="rId9"/>
    <p:sldId id="323" r:id="rId10"/>
    <p:sldId id="325" r:id="rId11"/>
    <p:sldId id="324" r:id="rId12"/>
    <p:sldId id="297" r:id="rId13"/>
    <p:sldId id="326" r:id="rId14"/>
    <p:sldId id="298" r:id="rId15"/>
    <p:sldId id="327" r:id="rId16"/>
    <p:sldId id="296" r:id="rId17"/>
    <p:sldId id="299" r:id="rId18"/>
    <p:sldId id="328" r:id="rId19"/>
    <p:sldId id="300" r:id="rId20"/>
    <p:sldId id="319" r:id="rId21"/>
    <p:sldId id="318" r:id="rId22"/>
    <p:sldId id="301" r:id="rId23"/>
    <p:sldId id="321" r:id="rId24"/>
    <p:sldId id="320" r:id="rId25"/>
    <p:sldId id="302" r:id="rId26"/>
    <p:sldId id="274" r:id="rId27"/>
    <p:sldId id="330" r:id="rId28"/>
    <p:sldId id="332" r:id="rId29"/>
    <p:sldId id="333" r:id="rId30"/>
    <p:sldId id="339" r:id="rId31"/>
    <p:sldId id="336" r:id="rId32"/>
    <p:sldId id="340" r:id="rId33"/>
    <p:sldId id="338" r:id="rId34"/>
    <p:sldId id="335" r:id="rId35"/>
    <p:sldId id="334" r:id="rId36"/>
    <p:sldId id="337" r:id="rId37"/>
    <p:sldId id="341" r:id="rId38"/>
    <p:sldId id="28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60" autoAdjust="0"/>
  </p:normalViewPr>
  <p:slideViewPr>
    <p:cSldViewPr>
      <p:cViewPr varScale="1">
        <p:scale>
          <a:sx n="79" d="100"/>
          <a:sy n="79" d="100"/>
        </p:scale>
        <p:origin x="1570"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A5E3B-A0D6-4A11-9B22-14FF457CFA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4D456F7-A3E1-45F0-8235-25F2EAD3E7D0}">
      <dgm:prSet phldrT="[Tekstas]" custT="1"/>
      <dgm:spPr/>
      <dgm:t>
        <a:bodyPr/>
        <a:lstStyle/>
        <a:p>
          <a:r>
            <a:rPr lang="lt-LT" sz="3600" dirty="0">
              <a:solidFill>
                <a:schemeClr val="bg1"/>
              </a:solidFill>
              <a:latin typeface="Times New Roman" pitchFamily="18" charset="0"/>
              <a:cs typeface="Times New Roman" pitchFamily="18" charset="0"/>
            </a:rPr>
            <a:t>Apklausos tikslas-</a:t>
          </a:r>
          <a:endParaRPr lang="en-US" sz="3600" dirty="0">
            <a:solidFill>
              <a:schemeClr val="bg1"/>
            </a:solidFill>
            <a:latin typeface="Times New Roman" pitchFamily="18" charset="0"/>
            <a:cs typeface="Times New Roman" pitchFamily="18" charset="0"/>
          </a:endParaRPr>
        </a:p>
      </dgm:t>
    </dgm:pt>
    <dgm:pt modelId="{925C63A9-020F-4379-BC1A-C9296E4813E5}" type="parTrans" cxnId="{DBF57B1D-5C60-479C-9AD3-35E78FDE50B6}">
      <dgm:prSet/>
      <dgm:spPr/>
      <dgm:t>
        <a:bodyPr/>
        <a:lstStyle/>
        <a:p>
          <a:endParaRPr lang="en-US"/>
        </a:p>
      </dgm:t>
    </dgm:pt>
    <dgm:pt modelId="{6CE20C63-254F-40C7-B2AD-A284EC49ECA0}" type="sibTrans" cxnId="{DBF57B1D-5C60-479C-9AD3-35E78FDE50B6}">
      <dgm:prSet/>
      <dgm:spPr/>
      <dgm:t>
        <a:bodyPr/>
        <a:lstStyle/>
        <a:p>
          <a:endParaRPr lang="en-US"/>
        </a:p>
      </dgm:t>
    </dgm:pt>
    <dgm:pt modelId="{139F67B1-D241-4CD1-940C-8F8794D72B35}">
      <dgm:prSet phldrT="[Tekstas]" custT="1"/>
      <dgm:spPr/>
      <dgm:t>
        <a:bodyPr/>
        <a:lstStyle/>
        <a:p>
          <a:pPr algn="just"/>
          <a:r>
            <a:rPr lang="lt-LT" sz="2000" dirty="0">
              <a:latin typeface="Times New Roman" pitchFamily="18" charset="0"/>
              <a:cs typeface="Times New Roman" pitchFamily="18" charset="0"/>
            </a:rPr>
            <a:t>atskleisti adaptacijos ypatumus, kai vaikas iš vieno (ar kelių) mokytojų ugdymo aplinkos  pereina į dalykinę ugdymo sistemą.</a:t>
          </a:r>
          <a:endParaRPr lang="en-US" sz="2000" dirty="0">
            <a:latin typeface="Times New Roman" pitchFamily="18" charset="0"/>
            <a:cs typeface="Times New Roman" pitchFamily="18" charset="0"/>
          </a:endParaRPr>
        </a:p>
      </dgm:t>
    </dgm:pt>
    <dgm:pt modelId="{950A2EA2-75DC-4FD0-A017-7BEC3E60EF3F}" type="parTrans" cxnId="{E79FD7CF-B8FB-440E-9475-595A4715D7F5}">
      <dgm:prSet/>
      <dgm:spPr/>
      <dgm:t>
        <a:bodyPr/>
        <a:lstStyle/>
        <a:p>
          <a:endParaRPr lang="en-US"/>
        </a:p>
      </dgm:t>
    </dgm:pt>
    <dgm:pt modelId="{4EECAE19-F9CA-4A1E-B445-6D994BEE69EC}" type="sibTrans" cxnId="{E79FD7CF-B8FB-440E-9475-595A4715D7F5}">
      <dgm:prSet/>
      <dgm:spPr/>
      <dgm:t>
        <a:bodyPr/>
        <a:lstStyle/>
        <a:p>
          <a:endParaRPr lang="en-US"/>
        </a:p>
      </dgm:t>
    </dgm:pt>
    <dgm:pt modelId="{095E3E44-D786-4194-B7DB-BAA50DD75CE1}">
      <dgm:prSet phldrT="[Tekstas]" custT="1"/>
      <dgm:spPr/>
      <dgm:t>
        <a:bodyPr/>
        <a:lstStyle/>
        <a:p>
          <a:r>
            <a:rPr lang="lt-LT" sz="3600" dirty="0">
              <a:solidFill>
                <a:schemeClr val="bg1"/>
              </a:solidFill>
              <a:latin typeface="Times New Roman" pitchFamily="18" charset="0"/>
              <a:cs typeface="Times New Roman" pitchFamily="18" charset="0"/>
            </a:rPr>
            <a:t>Apklausos metodas-</a:t>
          </a:r>
          <a:endParaRPr lang="en-US" sz="3600" dirty="0">
            <a:solidFill>
              <a:schemeClr val="bg1"/>
            </a:solidFill>
            <a:latin typeface="Times New Roman" pitchFamily="18" charset="0"/>
            <a:cs typeface="Times New Roman" pitchFamily="18" charset="0"/>
          </a:endParaRPr>
        </a:p>
      </dgm:t>
    </dgm:pt>
    <dgm:pt modelId="{BD528A7C-96AF-4680-A4F2-76FAEAD482EE}" type="parTrans" cxnId="{019F3D3B-1D07-4C9D-95AD-D7831DDD38C2}">
      <dgm:prSet/>
      <dgm:spPr/>
      <dgm:t>
        <a:bodyPr/>
        <a:lstStyle/>
        <a:p>
          <a:endParaRPr lang="en-US"/>
        </a:p>
      </dgm:t>
    </dgm:pt>
    <dgm:pt modelId="{39358AA8-9973-4FA3-80EB-61AF2816C43F}" type="sibTrans" cxnId="{019F3D3B-1D07-4C9D-95AD-D7831DDD38C2}">
      <dgm:prSet/>
      <dgm:spPr/>
      <dgm:t>
        <a:bodyPr/>
        <a:lstStyle/>
        <a:p>
          <a:endParaRPr lang="en-US"/>
        </a:p>
      </dgm:t>
    </dgm:pt>
    <dgm:pt modelId="{081DA2EF-6667-4BAC-A50B-A2D2C6F33E6E}">
      <dgm:prSet phldrT="[Tekstas]" custT="1"/>
      <dgm:spPr/>
      <dgm:t>
        <a:bodyPr/>
        <a:lstStyle/>
        <a:p>
          <a:r>
            <a:rPr lang="lt-LT" sz="2000" dirty="0">
              <a:latin typeface="Times New Roman" pitchFamily="18" charset="0"/>
              <a:cs typeface="Times New Roman" pitchFamily="18" charset="0"/>
            </a:rPr>
            <a:t>anketavimas.</a:t>
          </a:r>
          <a:endParaRPr lang="en-US" sz="2000" dirty="0">
            <a:latin typeface="Times New Roman" pitchFamily="18" charset="0"/>
            <a:cs typeface="Times New Roman" pitchFamily="18" charset="0"/>
          </a:endParaRPr>
        </a:p>
      </dgm:t>
    </dgm:pt>
    <dgm:pt modelId="{2D3D65CF-31DC-4A14-80D3-073492C2FC99}" type="parTrans" cxnId="{7D6CACBB-84A0-440D-962B-C5798AB61C35}">
      <dgm:prSet/>
      <dgm:spPr/>
      <dgm:t>
        <a:bodyPr/>
        <a:lstStyle/>
        <a:p>
          <a:endParaRPr lang="en-US"/>
        </a:p>
      </dgm:t>
    </dgm:pt>
    <dgm:pt modelId="{6A54F08D-D6B4-4971-8842-0B3DCFD2B908}" type="sibTrans" cxnId="{7D6CACBB-84A0-440D-962B-C5798AB61C35}">
      <dgm:prSet/>
      <dgm:spPr/>
      <dgm:t>
        <a:bodyPr/>
        <a:lstStyle/>
        <a:p>
          <a:endParaRPr lang="en-US"/>
        </a:p>
      </dgm:t>
    </dgm:pt>
    <dgm:pt modelId="{88CBA4AF-C6F5-4830-A0DE-C016E78F2E6E}">
      <dgm:prSet phldrT="[Tekstas]" custT="1"/>
      <dgm:spPr/>
      <dgm:t>
        <a:bodyPr/>
        <a:lstStyle/>
        <a:p>
          <a:r>
            <a:rPr lang="lt-LT" sz="3600" dirty="0">
              <a:solidFill>
                <a:schemeClr val="bg1"/>
              </a:solidFill>
              <a:latin typeface="Times New Roman" pitchFamily="18" charset="0"/>
              <a:cs typeface="Times New Roman" pitchFamily="18" charset="0"/>
            </a:rPr>
            <a:t>Apklaustieji-</a:t>
          </a:r>
          <a:endParaRPr lang="en-US" sz="3600" dirty="0">
            <a:solidFill>
              <a:schemeClr val="bg1"/>
            </a:solidFill>
            <a:latin typeface="Times New Roman" pitchFamily="18" charset="0"/>
            <a:cs typeface="Times New Roman" pitchFamily="18" charset="0"/>
          </a:endParaRPr>
        </a:p>
      </dgm:t>
    </dgm:pt>
    <dgm:pt modelId="{B4D72DB1-DD64-4548-AB64-DD6686557FD3}" type="parTrans" cxnId="{1E0E4DC8-84C3-4C05-AE29-663CF6739B9C}">
      <dgm:prSet/>
      <dgm:spPr/>
      <dgm:t>
        <a:bodyPr/>
        <a:lstStyle/>
        <a:p>
          <a:endParaRPr lang="en-US"/>
        </a:p>
      </dgm:t>
    </dgm:pt>
    <dgm:pt modelId="{BA1FCBAB-E89A-42E7-B402-492EBCD8DDB1}" type="sibTrans" cxnId="{1E0E4DC8-84C3-4C05-AE29-663CF6739B9C}">
      <dgm:prSet/>
      <dgm:spPr/>
      <dgm:t>
        <a:bodyPr/>
        <a:lstStyle/>
        <a:p>
          <a:endParaRPr lang="en-US"/>
        </a:p>
      </dgm:t>
    </dgm:pt>
    <dgm:pt modelId="{C8B26621-5E17-4AA2-82FC-0454BCCEDFAA}">
      <dgm:prSet phldrT="[Tekstas]" custT="1"/>
      <dgm:spPr/>
      <dgm:t>
        <a:bodyPr/>
        <a:lstStyle/>
        <a:p>
          <a:r>
            <a:rPr lang="lt-LT" sz="2000" dirty="0">
              <a:latin typeface="Times New Roman" pitchFamily="18" charset="0"/>
              <a:cs typeface="Times New Roman" pitchFamily="18" charset="0"/>
            </a:rPr>
            <a:t>5 klasės mokiniai – 8;</a:t>
          </a:r>
          <a:endParaRPr lang="en-US" sz="2000" dirty="0">
            <a:latin typeface="Times New Roman" pitchFamily="18" charset="0"/>
            <a:cs typeface="Times New Roman" pitchFamily="18" charset="0"/>
          </a:endParaRPr>
        </a:p>
      </dgm:t>
    </dgm:pt>
    <dgm:pt modelId="{22F7A194-B24E-445B-94E2-8EA2073FA6A6}" type="parTrans" cxnId="{02414F25-2A61-46AE-BD05-4DA04D793CF1}">
      <dgm:prSet/>
      <dgm:spPr/>
      <dgm:t>
        <a:bodyPr/>
        <a:lstStyle/>
        <a:p>
          <a:endParaRPr lang="en-US"/>
        </a:p>
      </dgm:t>
    </dgm:pt>
    <dgm:pt modelId="{7FEFBD63-6296-4B7B-94F3-538E27637F2A}" type="sibTrans" cxnId="{02414F25-2A61-46AE-BD05-4DA04D793CF1}">
      <dgm:prSet/>
      <dgm:spPr/>
      <dgm:t>
        <a:bodyPr/>
        <a:lstStyle/>
        <a:p>
          <a:endParaRPr lang="en-US"/>
        </a:p>
      </dgm:t>
    </dgm:pt>
    <dgm:pt modelId="{C3461161-88AD-4429-8A01-87B27D7912B1}">
      <dgm:prSet phldrT="[Tekstas]" custT="1"/>
      <dgm:spPr/>
      <dgm:t>
        <a:bodyPr/>
        <a:lstStyle/>
        <a:p>
          <a:r>
            <a:rPr lang="lt-LT" sz="2000" dirty="0">
              <a:latin typeface="Times New Roman" pitchFamily="18" charset="0"/>
              <a:cs typeface="Times New Roman" pitchFamily="18" charset="0"/>
            </a:rPr>
            <a:t>5 klasės mokinių tėvai – 8;</a:t>
          </a:r>
          <a:endParaRPr lang="en-US" sz="2000" dirty="0">
            <a:latin typeface="Times New Roman" pitchFamily="18" charset="0"/>
            <a:cs typeface="Times New Roman" pitchFamily="18" charset="0"/>
          </a:endParaRPr>
        </a:p>
      </dgm:t>
    </dgm:pt>
    <dgm:pt modelId="{3B6545EE-C7A5-4C9F-92DB-945E37583BFF}" type="parTrans" cxnId="{AAD6E705-9F3D-4D0A-94CA-D677EC92A83D}">
      <dgm:prSet/>
      <dgm:spPr/>
      <dgm:t>
        <a:bodyPr/>
        <a:lstStyle/>
        <a:p>
          <a:endParaRPr lang="en-US"/>
        </a:p>
      </dgm:t>
    </dgm:pt>
    <dgm:pt modelId="{00671DDF-7683-40FD-B925-9D32A720832D}" type="sibTrans" cxnId="{AAD6E705-9F3D-4D0A-94CA-D677EC92A83D}">
      <dgm:prSet/>
      <dgm:spPr/>
      <dgm:t>
        <a:bodyPr/>
        <a:lstStyle/>
        <a:p>
          <a:endParaRPr lang="en-US"/>
        </a:p>
      </dgm:t>
    </dgm:pt>
    <dgm:pt modelId="{8F808762-E8DF-49E4-83BB-6EE8CADBBAA1}">
      <dgm:prSet phldrT="[Tekstas]" custT="1"/>
      <dgm:spPr/>
      <dgm:t>
        <a:bodyPr/>
        <a:lstStyle/>
        <a:p>
          <a:r>
            <a:rPr lang="lt-LT" sz="2000" dirty="0">
              <a:latin typeface="Times New Roman" pitchFamily="18" charset="0"/>
              <a:cs typeface="Times New Roman" pitchFamily="18" charset="0"/>
            </a:rPr>
            <a:t>dalykų mokytojai – 8.</a:t>
          </a:r>
          <a:endParaRPr lang="en-US" sz="2000" dirty="0">
            <a:latin typeface="Times New Roman" pitchFamily="18" charset="0"/>
            <a:cs typeface="Times New Roman" pitchFamily="18" charset="0"/>
          </a:endParaRPr>
        </a:p>
      </dgm:t>
    </dgm:pt>
    <dgm:pt modelId="{ED96F967-3A6F-4127-AACD-CA7ABBAA4EB1}" type="parTrans" cxnId="{79B9F0C7-9D31-4135-8F7D-BAE7BA8FC978}">
      <dgm:prSet/>
      <dgm:spPr/>
      <dgm:t>
        <a:bodyPr/>
        <a:lstStyle/>
        <a:p>
          <a:endParaRPr lang="en-US"/>
        </a:p>
      </dgm:t>
    </dgm:pt>
    <dgm:pt modelId="{667903B0-1E57-4BC9-B2F4-4966B84B0183}" type="sibTrans" cxnId="{79B9F0C7-9D31-4135-8F7D-BAE7BA8FC978}">
      <dgm:prSet/>
      <dgm:spPr/>
      <dgm:t>
        <a:bodyPr/>
        <a:lstStyle/>
        <a:p>
          <a:endParaRPr lang="en-US"/>
        </a:p>
      </dgm:t>
    </dgm:pt>
    <dgm:pt modelId="{21F288E3-8606-4DB1-9922-BEDA77349BF5}" type="pres">
      <dgm:prSet presAssocID="{9CEA5E3B-A0D6-4A11-9B22-14FF457CFAA0}" presName="Name0" presStyleCnt="0">
        <dgm:presLayoutVars>
          <dgm:dir/>
          <dgm:animLvl val="lvl"/>
          <dgm:resizeHandles val="exact"/>
        </dgm:presLayoutVars>
      </dgm:prSet>
      <dgm:spPr/>
    </dgm:pt>
    <dgm:pt modelId="{27DDF5D4-89FC-41EF-9531-FEC835C85377}" type="pres">
      <dgm:prSet presAssocID="{04D456F7-A3E1-45F0-8235-25F2EAD3E7D0}" presName="linNode" presStyleCnt="0"/>
      <dgm:spPr/>
    </dgm:pt>
    <dgm:pt modelId="{E93DD534-F2E1-4090-942A-9E75F5AE6227}" type="pres">
      <dgm:prSet presAssocID="{04D456F7-A3E1-45F0-8235-25F2EAD3E7D0}" presName="parentText" presStyleLbl="node1" presStyleIdx="0" presStyleCnt="3">
        <dgm:presLayoutVars>
          <dgm:chMax val="1"/>
          <dgm:bulletEnabled val="1"/>
        </dgm:presLayoutVars>
      </dgm:prSet>
      <dgm:spPr/>
    </dgm:pt>
    <dgm:pt modelId="{337AADD5-EB1C-4B4E-B166-871B3BD8426E}" type="pres">
      <dgm:prSet presAssocID="{04D456F7-A3E1-45F0-8235-25F2EAD3E7D0}" presName="descendantText" presStyleLbl="alignAccFollowNode1" presStyleIdx="0" presStyleCnt="3">
        <dgm:presLayoutVars>
          <dgm:bulletEnabled val="1"/>
        </dgm:presLayoutVars>
      </dgm:prSet>
      <dgm:spPr/>
    </dgm:pt>
    <dgm:pt modelId="{4D1CF8E2-68A2-41B0-BC1C-13727139A447}" type="pres">
      <dgm:prSet presAssocID="{6CE20C63-254F-40C7-B2AD-A284EC49ECA0}" presName="sp" presStyleCnt="0"/>
      <dgm:spPr/>
    </dgm:pt>
    <dgm:pt modelId="{75925645-91F6-4590-8D41-84A9B88C69CB}" type="pres">
      <dgm:prSet presAssocID="{095E3E44-D786-4194-B7DB-BAA50DD75CE1}" presName="linNode" presStyleCnt="0"/>
      <dgm:spPr/>
    </dgm:pt>
    <dgm:pt modelId="{BB5B222A-B335-4ED9-BE2A-5A91DC321D8C}" type="pres">
      <dgm:prSet presAssocID="{095E3E44-D786-4194-B7DB-BAA50DD75CE1}" presName="parentText" presStyleLbl="node1" presStyleIdx="1" presStyleCnt="3">
        <dgm:presLayoutVars>
          <dgm:chMax val="1"/>
          <dgm:bulletEnabled val="1"/>
        </dgm:presLayoutVars>
      </dgm:prSet>
      <dgm:spPr/>
    </dgm:pt>
    <dgm:pt modelId="{D68AF60B-7808-4EEE-91DC-C44994BE8FB2}" type="pres">
      <dgm:prSet presAssocID="{095E3E44-D786-4194-B7DB-BAA50DD75CE1}" presName="descendantText" presStyleLbl="alignAccFollowNode1" presStyleIdx="1" presStyleCnt="3">
        <dgm:presLayoutVars>
          <dgm:bulletEnabled val="1"/>
        </dgm:presLayoutVars>
      </dgm:prSet>
      <dgm:spPr/>
    </dgm:pt>
    <dgm:pt modelId="{562002C0-4C23-469E-9958-96C4580CFBFF}" type="pres">
      <dgm:prSet presAssocID="{39358AA8-9973-4FA3-80EB-61AF2816C43F}" presName="sp" presStyleCnt="0"/>
      <dgm:spPr/>
    </dgm:pt>
    <dgm:pt modelId="{0C40078A-104D-48E8-859D-AB5374400269}" type="pres">
      <dgm:prSet presAssocID="{88CBA4AF-C6F5-4830-A0DE-C016E78F2E6E}" presName="linNode" presStyleCnt="0"/>
      <dgm:spPr/>
    </dgm:pt>
    <dgm:pt modelId="{2E499B91-93FB-40E9-A34D-A356AAB201EB}" type="pres">
      <dgm:prSet presAssocID="{88CBA4AF-C6F5-4830-A0DE-C016E78F2E6E}" presName="parentText" presStyleLbl="node1" presStyleIdx="2" presStyleCnt="3">
        <dgm:presLayoutVars>
          <dgm:chMax val="1"/>
          <dgm:bulletEnabled val="1"/>
        </dgm:presLayoutVars>
      </dgm:prSet>
      <dgm:spPr/>
    </dgm:pt>
    <dgm:pt modelId="{A1392A25-DB7B-45E6-82D8-89EBAC98BF6D}" type="pres">
      <dgm:prSet presAssocID="{88CBA4AF-C6F5-4830-A0DE-C016E78F2E6E}" presName="descendantText" presStyleLbl="alignAccFollowNode1" presStyleIdx="2" presStyleCnt="3">
        <dgm:presLayoutVars>
          <dgm:bulletEnabled val="1"/>
        </dgm:presLayoutVars>
      </dgm:prSet>
      <dgm:spPr/>
    </dgm:pt>
  </dgm:ptLst>
  <dgm:cxnLst>
    <dgm:cxn modelId="{AAD6E705-9F3D-4D0A-94CA-D677EC92A83D}" srcId="{88CBA4AF-C6F5-4830-A0DE-C016E78F2E6E}" destId="{C3461161-88AD-4429-8A01-87B27D7912B1}" srcOrd="1" destOrd="0" parTransId="{3B6545EE-C7A5-4C9F-92DB-945E37583BFF}" sibTransId="{00671DDF-7683-40FD-B925-9D32A720832D}"/>
    <dgm:cxn modelId="{DB01B31A-7EB6-43E4-9EC3-AE9FCA373918}" type="presOf" srcId="{081DA2EF-6667-4BAC-A50B-A2D2C6F33E6E}" destId="{D68AF60B-7808-4EEE-91DC-C44994BE8FB2}" srcOrd="0" destOrd="0" presId="urn:microsoft.com/office/officeart/2005/8/layout/vList5"/>
    <dgm:cxn modelId="{DBF57B1D-5C60-479C-9AD3-35E78FDE50B6}" srcId="{9CEA5E3B-A0D6-4A11-9B22-14FF457CFAA0}" destId="{04D456F7-A3E1-45F0-8235-25F2EAD3E7D0}" srcOrd="0" destOrd="0" parTransId="{925C63A9-020F-4379-BC1A-C9296E4813E5}" sibTransId="{6CE20C63-254F-40C7-B2AD-A284EC49ECA0}"/>
    <dgm:cxn modelId="{02414F25-2A61-46AE-BD05-4DA04D793CF1}" srcId="{88CBA4AF-C6F5-4830-A0DE-C016E78F2E6E}" destId="{C8B26621-5E17-4AA2-82FC-0454BCCEDFAA}" srcOrd="0" destOrd="0" parTransId="{22F7A194-B24E-445B-94E2-8EA2073FA6A6}" sibTransId="{7FEFBD63-6296-4B7B-94F3-538E27637F2A}"/>
    <dgm:cxn modelId="{F8E62B26-FCA7-47E0-B845-476C6A73C4FF}" type="presOf" srcId="{9CEA5E3B-A0D6-4A11-9B22-14FF457CFAA0}" destId="{21F288E3-8606-4DB1-9922-BEDA77349BF5}" srcOrd="0" destOrd="0" presId="urn:microsoft.com/office/officeart/2005/8/layout/vList5"/>
    <dgm:cxn modelId="{4E0B4336-961C-4EAF-937E-F94B4A65145C}" type="presOf" srcId="{88CBA4AF-C6F5-4830-A0DE-C016E78F2E6E}" destId="{2E499B91-93FB-40E9-A34D-A356AAB201EB}" srcOrd="0" destOrd="0" presId="urn:microsoft.com/office/officeart/2005/8/layout/vList5"/>
    <dgm:cxn modelId="{019F3D3B-1D07-4C9D-95AD-D7831DDD38C2}" srcId="{9CEA5E3B-A0D6-4A11-9B22-14FF457CFAA0}" destId="{095E3E44-D786-4194-B7DB-BAA50DD75CE1}" srcOrd="1" destOrd="0" parTransId="{BD528A7C-96AF-4680-A4F2-76FAEAD482EE}" sibTransId="{39358AA8-9973-4FA3-80EB-61AF2816C43F}"/>
    <dgm:cxn modelId="{A5027175-3A8D-436E-B0BF-8906FCF9A018}" type="presOf" srcId="{C8B26621-5E17-4AA2-82FC-0454BCCEDFAA}" destId="{A1392A25-DB7B-45E6-82D8-89EBAC98BF6D}" srcOrd="0" destOrd="0" presId="urn:microsoft.com/office/officeart/2005/8/layout/vList5"/>
    <dgm:cxn modelId="{4D7D2C96-E2D2-4D82-B2B4-6E2A3203A142}" type="presOf" srcId="{04D456F7-A3E1-45F0-8235-25F2EAD3E7D0}" destId="{E93DD534-F2E1-4090-942A-9E75F5AE6227}" srcOrd="0" destOrd="0" presId="urn:microsoft.com/office/officeart/2005/8/layout/vList5"/>
    <dgm:cxn modelId="{7D02CC97-0848-4010-9520-6E0BE2F39553}" type="presOf" srcId="{8F808762-E8DF-49E4-83BB-6EE8CADBBAA1}" destId="{A1392A25-DB7B-45E6-82D8-89EBAC98BF6D}" srcOrd="0" destOrd="2" presId="urn:microsoft.com/office/officeart/2005/8/layout/vList5"/>
    <dgm:cxn modelId="{BBDCDDA8-AA53-4E24-8B11-492D7827819F}" type="presOf" srcId="{139F67B1-D241-4CD1-940C-8F8794D72B35}" destId="{337AADD5-EB1C-4B4E-B166-871B3BD8426E}" srcOrd="0" destOrd="0" presId="urn:microsoft.com/office/officeart/2005/8/layout/vList5"/>
    <dgm:cxn modelId="{712B7CB3-69F3-4783-9DBD-BAB11F663D2C}" type="presOf" srcId="{095E3E44-D786-4194-B7DB-BAA50DD75CE1}" destId="{BB5B222A-B335-4ED9-BE2A-5A91DC321D8C}" srcOrd="0" destOrd="0" presId="urn:microsoft.com/office/officeart/2005/8/layout/vList5"/>
    <dgm:cxn modelId="{7D6CACBB-84A0-440D-962B-C5798AB61C35}" srcId="{095E3E44-D786-4194-B7DB-BAA50DD75CE1}" destId="{081DA2EF-6667-4BAC-A50B-A2D2C6F33E6E}" srcOrd="0" destOrd="0" parTransId="{2D3D65CF-31DC-4A14-80D3-073492C2FC99}" sibTransId="{6A54F08D-D6B4-4971-8842-0B3DCFD2B908}"/>
    <dgm:cxn modelId="{79B9F0C7-9D31-4135-8F7D-BAE7BA8FC978}" srcId="{88CBA4AF-C6F5-4830-A0DE-C016E78F2E6E}" destId="{8F808762-E8DF-49E4-83BB-6EE8CADBBAA1}" srcOrd="2" destOrd="0" parTransId="{ED96F967-3A6F-4127-AACD-CA7ABBAA4EB1}" sibTransId="{667903B0-1E57-4BC9-B2F4-4966B84B0183}"/>
    <dgm:cxn modelId="{1E0E4DC8-84C3-4C05-AE29-663CF6739B9C}" srcId="{9CEA5E3B-A0D6-4A11-9B22-14FF457CFAA0}" destId="{88CBA4AF-C6F5-4830-A0DE-C016E78F2E6E}" srcOrd="2" destOrd="0" parTransId="{B4D72DB1-DD64-4548-AB64-DD6686557FD3}" sibTransId="{BA1FCBAB-E89A-42E7-B402-492EBCD8DDB1}"/>
    <dgm:cxn modelId="{E79FD7CF-B8FB-440E-9475-595A4715D7F5}" srcId="{04D456F7-A3E1-45F0-8235-25F2EAD3E7D0}" destId="{139F67B1-D241-4CD1-940C-8F8794D72B35}" srcOrd="0" destOrd="0" parTransId="{950A2EA2-75DC-4FD0-A017-7BEC3E60EF3F}" sibTransId="{4EECAE19-F9CA-4A1E-B445-6D994BEE69EC}"/>
    <dgm:cxn modelId="{B81A22DF-15B2-4DDC-AFC3-0F6874485A3F}" type="presOf" srcId="{C3461161-88AD-4429-8A01-87B27D7912B1}" destId="{A1392A25-DB7B-45E6-82D8-89EBAC98BF6D}" srcOrd="0" destOrd="1" presId="urn:microsoft.com/office/officeart/2005/8/layout/vList5"/>
    <dgm:cxn modelId="{833DA28C-0707-4218-B806-AB747C2D4C3C}" type="presParOf" srcId="{21F288E3-8606-4DB1-9922-BEDA77349BF5}" destId="{27DDF5D4-89FC-41EF-9531-FEC835C85377}" srcOrd="0" destOrd="0" presId="urn:microsoft.com/office/officeart/2005/8/layout/vList5"/>
    <dgm:cxn modelId="{1E630B92-1934-491D-8CC4-7245DC852D2B}" type="presParOf" srcId="{27DDF5D4-89FC-41EF-9531-FEC835C85377}" destId="{E93DD534-F2E1-4090-942A-9E75F5AE6227}" srcOrd="0" destOrd="0" presId="urn:microsoft.com/office/officeart/2005/8/layout/vList5"/>
    <dgm:cxn modelId="{A142C113-B088-4DFB-A2FA-125A95575BD9}" type="presParOf" srcId="{27DDF5D4-89FC-41EF-9531-FEC835C85377}" destId="{337AADD5-EB1C-4B4E-B166-871B3BD8426E}" srcOrd="1" destOrd="0" presId="urn:microsoft.com/office/officeart/2005/8/layout/vList5"/>
    <dgm:cxn modelId="{7173926E-0A4C-4DC3-8BD8-D66865D5AEAB}" type="presParOf" srcId="{21F288E3-8606-4DB1-9922-BEDA77349BF5}" destId="{4D1CF8E2-68A2-41B0-BC1C-13727139A447}" srcOrd="1" destOrd="0" presId="urn:microsoft.com/office/officeart/2005/8/layout/vList5"/>
    <dgm:cxn modelId="{1CC2A896-61B7-45C5-B603-3E47FD52974B}" type="presParOf" srcId="{21F288E3-8606-4DB1-9922-BEDA77349BF5}" destId="{75925645-91F6-4590-8D41-84A9B88C69CB}" srcOrd="2" destOrd="0" presId="urn:microsoft.com/office/officeart/2005/8/layout/vList5"/>
    <dgm:cxn modelId="{13E83889-9E54-4F50-9EFD-00738E878178}" type="presParOf" srcId="{75925645-91F6-4590-8D41-84A9B88C69CB}" destId="{BB5B222A-B335-4ED9-BE2A-5A91DC321D8C}" srcOrd="0" destOrd="0" presId="urn:microsoft.com/office/officeart/2005/8/layout/vList5"/>
    <dgm:cxn modelId="{CC84484D-FE1F-4C24-9C75-0240284DB9AA}" type="presParOf" srcId="{75925645-91F6-4590-8D41-84A9B88C69CB}" destId="{D68AF60B-7808-4EEE-91DC-C44994BE8FB2}" srcOrd="1" destOrd="0" presId="urn:microsoft.com/office/officeart/2005/8/layout/vList5"/>
    <dgm:cxn modelId="{17E96159-C280-422C-92AE-7C942AEBBE9D}" type="presParOf" srcId="{21F288E3-8606-4DB1-9922-BEDA77349BF5}" destId="{562002C0-4C23-469E-9958-96C4580CFBFF}" srcOrd="3" destOrd="0" presId="urn:microsoft.com/office/officeart/2005/8/layout/vList5"/>
    <dgm:cxn modelId="{67F93B0C-18EF-47C2-A772-B7F9D4BE559A}" type="presParOf" srcId="{21F288E3-8606-4DB1-9922-BEDA77349BF5}" destId="{0C40078A-104D-48E8-859D-AB5374400269}" srcOrd="4" destOrd="0" presId="urn:microsoft.com/office/officeart/2005/8/layout/vList5"/>
    <dgm:cxn modelId="{8D108995-F3D1-41FC-9A5D-A4A3FBFA0BFA}" type="presParOf" srcId="{0C40078A-104D-48E8-859D-AB5374400269}" destId="{2E499B91-93FB-40E9-A34D-A356AAB201EB}" srcOrd="0" destOrd="0" presId="urn:microsoft.com/office/officeart/2005/8/layout/vList5"/>
    <dgm:cxn modelId="{B84F79CC-F4AC-45E6-9830-7AAD79C0096F}" type="presParOf" srcId="{0C40078A-104D-48E8-859D-AB5374400269}" destId="{A1392A25-DB7B-45E6-82D8-89EBAC98BF6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AADD5-EB1C-4B4E-B166-871B3BD8426E}">
      <dsp:nvSpPr>
        <dsp:cNvPr id="0" name=""/>
        <dsp:cNvSpPr/>
      </dsp:nvSpPr>
      <dsp:spPr>
        <a:xfrm rot="5400000">
          <a:off x="4809076" y="-1696044"/>
          <a:ext cx="1448035" cy="5207618"/>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lt-LT" sz="2000" kern="1200" dirty="0">
              <a:latin typeface="Times New Roman" pitchFamily="18" charset="0"/>
              <a:cs typeface="Times New Roman" pitchFamily="18" charset="0"/>
            </a:rPr>
            <a:t>atskleisti adaptacijos ypatumus, kai vaikas iš vieno (ar kelių) mokytojų ugdymo aplinkos  pereina į dalykinę ugdymo sistemą.</a:t>
          </a:r>
          <a:endParaRPr lang="en-US" sz="2000" kern="1200" dirty="0">
            <a:latin typeface="Times New Roman" pitchFamily="18" charset="0"/>
            <a:cs typeface="Times New Roman" pitchFamily="18" charset="0"/>
          </a:endParaRPr>
        </a:p>
      </dsp:txBody>
      <dsp:txXfrm rot="-5400000">
        <a:off x="2929285" y="254434"/>
        <a:ext cx="5136931" cy="1306661"/>
      </dsp:txXfrm>
    </dsp:sp>
    <dsp:sp modelId="{E93DD534-F2E1-4090-942A-9E75F5AE6227}">
      <dsp:nvSpPr>
        <dsp:cNvPr id="0" name=""/>
        <dsp:cNvSpPr/>
      </dsp:nvSpPr>
      <dsp:spPr>
        <a:xfrm>
          <a:off x="0" y="2742"/>
          <a:ext cx="2929285" cy="1810044"/>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lt-LT" sz="3600" kern="1200" dirty="0">
              <a:solidFill>
                <a:schemeClr val="bg1"/>
              </a:solidFill>
              <a:latin typeface="Times New Roman" pitchFamily="18" charset="0"/>
              <a:cs typeface="Times New Roman" pitchFamily="18" charset="0"/>
            </a:rPr>
            <a:t>Apklausos tikslas-</a:t>
          </a:r>
          <a:endParaRPr lang="en-US" sz="3600" kern="1200" dirty="0">
            <a:solidFill>
              <a:schemeClr val="bg1"/>
            </a:solidFill>
            <a:latin typeface="Times New Roman" pitchFamily="18" charset="0"/>
            <a:cs typeface="Times New Roman" pitchFamily="18" charset="0"/>
          </a:endParaRPr>
        </a:p>
      </dsp:txBody>
      <dsp:txXfrm>
        <a:off x="88359" y="91101"/>
        <a:ext cx="2752567" cy="1633326"/>
      </dsp:txXfrm>
    </dsp:sp>
    <dsp:sp modelId="{D68AF60B-7808-4EEE-91DC-C44994BE8FB2}">
      <dsp:nvSpPr>
        <dsp:cNvPr id="0" name=""/>
        <dsp:cNvSpPr/>
      </dsp:nvSpPr>
      <dsp:spPr>
        <a:xfrm rot="5400000">
          <a:off x="4809076" y="204502"/>
          <a:ext cx="1448035" cy="5207618"/>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lt-LT" sz="2000" kern="1200" dirty="0">
              <a:latin typeface="Times New Roman" pitchFamily="18" charset="0"/>
              <a:cs typeface="Times New Roman" pitchFamily="18" charset="0"/>
            </a:rPr>
            <a:t>anketavimas.</a:t>
          </a:r>
          <a:endParaRPr lang="en-US" sz="2000" kern="1200" dirty="0">
            <a:latin typeface="Times New Roman" pitchFamily="18" charset="0"/>
            <a:cs typeface="Times New Roman" pitchFamily="18" charset="0"/>
          </a:endParaRPr>
        </a:p>
      </dsp:txBody>
      <dsp:txXfrm rot="-5400000">
        <a:off x="2929285" y="2154981"/>
        <a:ext cx="5136931" cy="1306661"/>
      </dsp:txXfrm>
    </dsp:sp>
    <dsp:sp modelId="{BB5B222A-B335-4ED9-BE2A-5A91DC321D8C}">
      <dsp:nvSpPr>
        <dsp:cNvPr id="0" name=""/>
        <dsp:cNvSpPr/>
      </dsp:nvSpPr>
      <dsp:spPr>
        <a:xfrm>
          <a:off x="0" y="1903289"/>
          <a:ext cx="2929285" cy="1810044"/>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lt-LT" sz="3600" kern="1200" dirty="0">
              <a:solidFill>
                <a:schemeClr val="bg1"/>
              </a:solidFill>
              <a:latin typeface="Times New Roman" pitchFamily="18" charset="0"/>
              <a:cs typeface="Times New Roman" pitchFamily="18" charset="0"/>
            </a:rPr>
            <a:t>Apklausos metodas-</a:t>
          </a:r>
          <a:endParaRPr lang="en-US" sz="3600" kern="1200" dirty="0">
            <a:solidFill>
              <a:schemeClr val="bg1"/>
            </a:solidFill>
            <a:latin typeface="Times New Roman" pitchFamily="18" charset="0"/>
            <a:cs typeface="Times New Roman" pitchFamily="18" charset="0"/>
          </a:endParaRPr>
        </a:p>
      </dsp:txBody>
      <dsp:txXfrm>
        <a:off x="88359" y="1991648"/>
        <a:ext cx="2752567" cy="1633326"/>
      </dsp:txXfrm>
    </dsp:sp>
    <dsp:sp modelId="{A1392A25-DB7B-45E6-82D8-89EBAC98BF6D}">
      <dsp:nvSpPr>
        <dsp:cNvPr id="0" name=""/>
        <dsp:cNvSpPr/>
      </dsp:nvSpPr>
      <dsp:spPr>
        <a:xfrm rot="5400000">
          <a:off x="4809076" y="2105049"/>
          <a:ext cx="1448035" cy="5207618"/>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lt-LT" sz="2000" kern="1200" dirty="0">
              <a:latin typeface="Times New Roman" pitchFamily="18" charset="0"/>
              <a:cs typeface="Times New Roman" pitchFamily="18" charset="0"/>
            </a:rPr>
            <a:t>5 klasės mokiniai – 8;</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lt-LT" sz="2000" kern="1200" dirty="0">
              <a:latin typeface="Times New Roman" pitchFamily="18" charset="0"/>
              <a:cs typeface="Times New Roman" pitchFamily="18" charset="0"/>
            </a:rPr>
            <a:t>5 klasės mokinių tėvai – 8;</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lt-LT" sz="2000" kern="1200" dirty="0">
              <a:latin typeface="Times New Roman" pitchFamily="18" charset="0"/>
              <a:cs typeface="Times New Roman" pitchFamily="18" charset="0"/>
            </a:rPr>
            <a:t>dalykų mokytojai – 8.</a:t>
          </a:r>
          <a:endParaRPr lang="en-US" sz="2000" kern="1200" dirty="0">
            <a:latin typeface="Times New Roman" pitchFamily="18" charset="0"/>
            <a:cs typeface="Times New Roman" pitchFamily="18" charset="0"/>
          </a:endParaRPr>
        </a:p>
      </dsp:txBody>
      <dsp:txXfrm rot="-5400000">
        <a:off x="2929285" y="4055528"/>
        <a:ext cx="5136931" cy="1306661"/>
      </dsp:txXfrm>
    </dsp:sp>
    <dsp:sp modelId="{2E499B91-93FB-40E9-A34D-A356AAB201EB}">
      <dsp:nvSpPr>
        <dsp:cNvPr id="0" name=""/>
        <dsp:cNvSpPr/>
      </dsp:nvSpPr>
      <dsp:spPr>
        <a:xfrm>
          <a:off x="0" y="3803836"/>
          <a:ext cx="2929285" cy="1810044"/>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lt-LT" sz="3600" kern="1200" dirty="0">
              <a:solidFill>
                <a:schemeClr val="bg1"/>
              </a:solidFill>
              <a:latin typeface="Times New Roman" pitchFamily="18" charset="0"/>
              <a:cs typeface="Times New Roman" pitchFamily="18" charset="0"/>
            </a:rPr>
            <a:t>Apklaustieji-</a:t>
          </a:r>
          <a:endParaRPr lang="en-US" sz="3600" kern="1200" dirty="0">
            <a:solidFill>
              <a:schemeClr val="bg1"/>
            </a:solidFill>
            <a:latin typeface="Times New Roman" pitchFamily="18" charset="0"/>
            <a:cs typeface="Times New Roman" pitchFamily="18" charset="0"/>
          </a:endParaRPr>
        </a:p>
      </dsp:txBody>
      <dsp:txXfrm>
        <a:off x="88359" y="3892195"/>
        <a:ext cx="2752567" cy="163332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BD06C2-88B2-4B16-8C21-CBC7707A157C}" type="datetimeFigureOut">
              <a:rPr lang="lt-LT" smtClean="0"/>
              <a:t>2023-01-09</a:t>
            </a:fld>
            <a:endParaRPr lang="lt-LT"/>
          </a:p>
        </p:txBody>
      </p:sp>
      <p:sp>
        <p:nvSpPr>
          <p:cNvPr id="4" name="Poraštės vietos rezervavimo ženklas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E00F82-0C74-4495-97E1-479B0D4083C7}" type="slidenum">
              <a:rPr lang="lt-LT" smtClean="0"/>
              <a:t>‹#›</a:t>
            </a:fld>
            <a:endParaRPr lang="lt-LT"/>
          </a:p>
        </p:txBody>
      </p:sp>
    </p:spTree>
    <p:extLst>
      <p:ext uri="{BB962C8B-B14F-4D97-AF65-F5344CB8AC3E}">
        <p14:creationId xmlns:p14="http://schemas.microsoft.com/office/powerpoint/2010/main" val="3135455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33443-A300-4F9B-B079-0BC190BC77CF}" type="datetimeFigureOut">
              <a:rPr lang="lt-LT" smtClean="0"/>
              <a:t>2023-01-09</a:t>
            </a:fld>
            <a:endParaRPr lang="lt-LT"/>
          </a:p>
        </p:txBody>
      </p:sp>
      <p:sp>
        <p:nvSpPr>
          <p:cNvPr id="4" name="Skaidrės vaizdo vietos rezervavimo ženkla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83377-14E7-481C-813E-D21CAE41CF7E}" type="slidenum">
              <a:rPr lang="lt-LT" smtClean="0"/>
              <a:t>‹#›</a:t>
            </a:fld>
            <a:endParaRPr lang="lt-LT"/>
          </a:p>
        </p:txBody>
      </p:sp>
    </p:spTree>
    <p:extLst>
      <p:ext uri="{BB962C8B-B14F-4D97-AF65-F5344CB8AC3E}">
        <p14:creationId xmlns:p14="http://schemas.microsoft.com/office/powerpoint/2010/main" val="405547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0B83377-14E7-481C-813E-D21CAE41CF7E}" type="slidenum">
              <a:rPr lang="lt-LT" smtClean="0"/>
              <a:t>14</a:t>
            </a:fld>
            <a:endParaRPr lang="lt-LT"/>
          </a:p>
        </p:txBody>
      </p:sp>
    </p:spTree>
    <p:extLst>
      <p:ext uri="{BB962C8B-B14F-4D97-AF65-F5344CB8AC3E}">
        <p14:creationId xmlns:p14="http://schemas.microsoft.com/office/powerpoint/2010/main" val="226879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0B83377-14E7-481C-813E-D21CAE41CF7E}" type="slidenum">
              <a:rPr lang="lt-LT" smtClean="0"/>
              <a:t>30</a:t>
            </a:fld>
            <a:endParaRPr lang="lt-LT"/>
          </a:p>
        </p:txBody>
      </p:sp>
    </p:spTree>
    <p:extLst>
      <p:ext uri="{BB962C8B-B14F-4D97-AF65-F5344CB8AC3E}">
        <p14:creationId xmlns:p14="http://schemas.microsoft.com/office/powerpoint/2010/main" val="207632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lt-LT"/>
              <a:t>Spustelėję redag. ruoš. pavad. stilių</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endParaRPr lang="en-US" dirty="0"/>
          </a:p>
        </p:txBody>
      </p:sp>
      <p:sp>
        <p:nvSpPr>
          <p:cNvPr id="7" name="Date Placeholder 6"/>
          <p:cNvSpPr>
            <a:spLocks noGrp="1"/>
          </p:cNvSpPr>
          <p:nvPr>
            <p:ph type="dt" sz="half" idx="10"/>
          </p:nvPr>
        </p:nvSpPr>
        <p:spPr/>
        <p:txBody>
          <a:bodyPr/>
          <a:lstStyle/>
          <a:p>
            <a:fld id="{F4962178-5565-4D06-B474-594D577C079B}" type="datetimeFigureOut">
              <a:rPr lang="en-US" smtClean="0"/>
              <a:t>1/9/2023</a:t>
            </a:fld>
            <a:endParaRPr lang="en-US"/>
          </a:p>
        </p:txBody>
      </p:sp>
      <p:sp>
        <p:nvSpPr>
          <p:cNvPr id="8" name="Slide Number Placeholder 7"/>
          <p:cNvSpPr>
            <a:spLocks noGrp="1"/>
          </p:cNvSpPr>
          <p:nvPr>
            <p:ph type="sldNum" sz="quarter" idx="11"/>
          </p:nvPr>
        </p:nvSpPr>
        <p:spPr/>
        <p:txBody>
          <a:bodyPr/>
          <a:lstStyle/>
          <a:p>
            <a:fld id="{961C2E21-7B20-4D01-8D54-75F913CBA48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e Placeholder 3"/>
          <p:cNvSpPr>
            <a:spLocks noGrp="1"/>
          </p:cNvSpPr>
          <p:nvPr>
            <p:ph type="dt" sz="half" idx="10"/>
          </p:nvPr>
        </p:nvSpPr>
        <p:spPr/>
        <p:txBody>
          <a:bodyPr/>
          <a:lstStyle/>
          <a:p>
            <a:fld id="{F4962178-5565-4D06-B474-594D577C079B}"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C2E21-7B20-4D01-8D54-75F913CBA4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t-LT"/>
              <a:t>Spustelėję redag. ruoš. pavad. stilių</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e Placeholder 3"/>
          <p:cNvSpPr>
            <a:spLocks noGrp="1"/>
          </p:cNvSpPr>
          <p:nvPr>
            <p:ph type="dt" sz="half" idx="10"/>
          </p:nvPr>
        </p:nvSpPr>
        <p:spPr/>
        <p:txBody>
          <a:bodyPr/>
          <a:lstStyle/>
          <a:p>
            <a:fld id="{F4962178-5565-4D06-B474-594D577C079B}"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C2E21-7B20-4D01-8D54-75F913CBA4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10"/>
          </p:nvPr>
        </p:nvSpPr>
        <p:spPr/>
        <p:txBody>
          <a:bodyPr/>
          <a:lstStyle/>
          <a:p>
            <a:fld id="{F4962178-5565-4D06-B474-594D577C079B}"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C2E21-7B20-4D01-8D54-75F913CBA4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lt-LT"/>
              <a:t>Spustelėję redag. ruoš. pavad. stilių</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e Placeholder 3"/>
          <p:cNvSpPr>
            <a:spLocks noGrp="1"/>
          </p:cNvSpPr>
          <p:nvPr>
            <p:ph type="dt" sz="half" idx="10"/>
          </p:nvPr>
        </p:nvSpPr>
        <p:spPr/>
        <p:txBody>
          <a:bodyPr/>
          <a:lstStyle/>
          <a:p>
            <a:fld id="{F4962178-5565-4D06-B474-594D577C079B}"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C2E21-7B20-4D01-8D54-75F913CBA48C}"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Date Placeholder 4"/>
          <p:cNvSpPr>
            <a:spLocks noGrp="1"/>
          </p:cNvSpPr>
          <p:nvPr>
            <p:ph type="dt" sz="half" idx="10"/>
          </p:nvPr>
        </p:nvSpPr>
        <p:spPr/>
        <p:txBody>
          <a:bodyPr/>
          <a:lstStyle/>
          <a:p>
            <a:fld id="{F4962178-5565-4D06-B474-594D577C079B}"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C2E21-7B20-4D01-8D54-75F913CBA48C}"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 ruoš. pavad. stilių</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7" name="Date Placeholder 6"/>
          <p:cNvSpPr>
            <a:spLocks noGrp="1"/>
          </p:cNvSpPr>
          <p:nvPr>
            <p:ph type="dt" sz="half" idx="10"/>
          </p:nvPr>
        </p:nvSpPr>
        <p:spPr/>
        <p:txBody>
          <a:bodyPr/>
          <a:lstStyle/>
          <a:p>
            <a:fld id="{F4962178-5565-4D06-B474-594D577C079B}"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C2E21-7B20-4D01-8D54-75F913CBA48C}"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dirty="0"/>
          </a:p>
        </p:txBody>
      </p:sp>
      <p:sp>
        <p:nvSpPr>
          <p:cNvPr id="3" name="Date Placeholder 2"/>
          <p:cNvSpPr>
            <a:spLocks noGrp="1"/>
          </p:cNvSpPr>
          <p:nvPr>
            <p:ph type="dt" sz="half" idx="10"/>
          </p:nvPr>
        </p:nvSpPr>
        <p:spPr/>
        <p:txBody>
          <a:bodyPr/>
          <a:lstStyle/>
          <a:p>
            <a:fld id="{F4962178-5565-4D06-B474-594D577C079B}"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C2E21-7B20-4D01-8D54-75F913CBA4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62178-5565-4D06-B474-594D577C079B}"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C2E21-7B20-4D01-8D54-75F913CBA4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lt-LT"/>
              <a:t>Spustelėję redag. ruoš. pavad. stilių</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F4962178-5565-4D06-B474-594D577C079B}"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C2E21-7B20-4D01-8D54-75F913CBA4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lt-LT"/>
              <a:t>Spustelėję redag. ruoš. pavad. stilių</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e Placeholder 4"/>
          <p:cNvSpPr>
            <a:spLocks noGrp="1"/>
          </p:cNvSpPr>
          <p:nvPr>
            <p:ph type="dt" sz="half" idx="10"/>
          </p:nvPr>
        </p:nvSpPr>
        <p:spPr/>
        <p:txBody>
          <a:bodyPr/>
          <a:lstStyle/>
          <a:p>
            <a:fld id="{F4962178-5565-4D06-B474-594D577C079B}"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C2E21-7B20-4D01-8D54-75F913CBA4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lt-LT"/>
              <a:t>Spustelėję redag. ruoš. pavad. stilių</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4962178-5565-4D06-B474-594D577C079B}" type="datetimeFigureOut">
              <a:rPr lang="en-US" smtClean="0"/>
              <a:t>1/9/2023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61C2E21-7B20-4D01-8D54-75F913CBA48C}"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590872" y="734716"/>
            <a:ext cx="8229600" cy="1110107"/>
          </a:xfrm>
        </p:spPr>
        <p:txBody>
          <a:bodyPr/>
          <a:lstStyle/>
          <a:p>
            <a:r>
              <a:rPr lang="lt-LT" sz="4000" b="1" dirty="0">
                <a:solidFill>
                  <a:schemeClr val="tx1"/>
                </a:solidFill>
                <a:latin typeface="Times New Roman" panose="02020603050405020304" pitchFamily="18" charset="0"/>
                <a:cs typeface="Times New Roman" panose="02020603050405020304" pitchFamily="18" charset="0"/>
              </a:rPr>
              <a:t>„Penktokų adaptacija mokykloje“</a:t>
            </a:r>
            <a:br>
              <a:rPr lang="en-US" sz="4000" dirty="0">
                <a:solidFill>
                  <a:schemeClr val="tx1"/>
                </a:solidFill>
                <a:latin typeface="Times New Roman" panose="02020603050405020304" pitchFamily="18" charset="0"/>
                <a:cs typeface="Times New Roman" panose="02020603050405020304" pitchFamily="18" charset="0"/>
              </a:rPr>
            </a:b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a:xfrm>
            <a:off x="6444207" y="5085184"/>
            <a:ext cx="2216497" cy="576064"/>
          </a:xfrm>
        </p:spPr>
        <p:txBody>
          <a:bodyPr>
            <a:normAutofit/>
          </a:bodyPr>
          <a:lstStyle/>
          <a:p>
            <a:endParaRPr lang="en-US" dirty="0"/>
          </a:p>
        </p:txBody>
      </p:sp>
      <p:sp>
        <p:nvSpPr>
          <p:cNvPr id="4" name="TextBox 3"/>
          <p:cNvSpPr txBox="1"/>
          <p:nvPr/>
        </p:nvSpPr>
        <p:spPr>
          <a:xfrm>
            <a:off x="1966213" y="273050"/>
            <a:ext cx="5616624" cy="461665"/>
          </a:xfrm>
          <a:prstGeom prst="rect">
            <a:avLst/>
          </a:prstGeom>
          <a:noFill/>
        </p:spPr>
        <p:txBody>
          <a:bodyPr wrap="square" rtlCol="0">
            <a:spAutoFit/>
          </a:bodyPr>
          <a:lstStyle/>
          <a:p>
            <a:pPr algn="ctr"/>
            <a:r>
              <a:rPr lang="lt-LT" sz="2400" dirty="0">
                <a:latin typeface="Times New Roman" pitchFamily="18" charset="0"/>
                <a:cs typeface="Times New Roman" pitchFamily="18" charset="0"/>
              </a:rPr>
              <a:t>Šilutės r. </a:t>
            </a:r>
            <a:r>
              <a:rPr lang="lt-LT" sz="2400" dirty="0" err="1">
                <a:latin typeface="Times New Roman" pitchFamily="18" charset="0"/>
                <a:cs typeface="Times New Roman" pitchFamily="18" charset="0"/>
              </a:rPr>
              <a:t>Juknaičių</a:t>
            </a:r>
            <a:r>
              <a:rPr lang="lt-LT" sz="2400" dirty="0">
                <a:latin typeface="Times New Roman" pitchFamily="18" charset="0"/>
                <a:cs typeface="Times New Roman" pitchFamily="18" charset="0"/>
              </a:rPr>
              <a:t> pagrindinė mokykla</a:t>
            </a:r>
            <a:endParaRPr lang="en-US" sz="2400" dirty="0">
              <a:latin typeface="Times New Roman" pitchFamily="18" charset="0"/>
              <a:cs typeface="Times New Roman"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9" name="Paveikslėlis 8">
            <a:extLst>
              <a:ext uri="{FF2B5EF4-FFF2-40B4-BE49-F238E27FC236}">
                <a16:creationId xmlns:a16="http://schemas.microsoft.com/office/drawing/2014/main" id="{3AE43310-27A1-5580-4811-AE98B9A44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8" y="0"/>
            <a:ext cx="9108281" cy="6858000"/>
          </a:xfrm>
          <a:prstGeom prst="rect">
            <a:avLst/>
          </a:prstGeom>
        </p:spPr>
      </p:pic>
      <p:pic>
        <p:nvPicPr>
          <p:cNvPr id="15" name="Paveikslėlis 14">
            <a:extLst>
              <a:ext uri="{FF2B5EF4-FFF2-40B4-BE49-F238E27FC236}">
                <a16:creationId xmlns:a16="http://schemas.microsoft.com/office/drawing/2014/main" id="{500DE989-DE23-D34A-8342-5BA8858A2700}"/>
              </a:ext>
            </a:extLst>
          </p:cNvPr>
          <p:cNvPicPr>
            <a:picLocks noChangeAspect="1"/>
          </p:cNvPicPr>
          <p:nvPr/>
        </p:nvPicPr>
        <p:blipFill>
          <a:blip r:embed="rId3"/>
          <a:stretch>
            <a:fillRect/>
          </a:stretch>
        </p:blipFill>
        <p:spPr>
          <a:xfrm>
            <a:off x="1481060" y="1998306"/>
            <a:ext cx="6181880" cy="1662362"/>
          </a:xfrm>
          <a:prstGeom prst="rect">
            <a:avLst/>
          </a:prstGeom>
        </p:spPr>
      </p:pic>
      <p:sp>
        <p:nvSpPr>
          <p:cNvPr id="16" name="TextBox 15">
            <a:extLst>
              <a:ext uri="{FF2B5EF4-FFF2-40B4-BE49-F238E27FC236}">
                <a16:creationId xmlns:a16="http://schemas.microsoft.com/office/drawing/2014/main" id="{6B188FCD-61E8-71ED-9ABF-13A0287AB841}"/>
              </a:ext>
            </a:extLst>
          </p:cNvPr>
          <p:cNvSpPr txBox="1"/>
          <p:nvPr/>
        </p:nvSpPr>
        <p:spPr>
          <a:xfrm>
            <a:off x="4615260" y="585742"/>
            <a:ext cx="61791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7" name="Paveikslėlis 16">
            <a:extLst>
              <a:ext uri="{FF2B5EF4-FFF2-40B4-BE49-F238E27FC236}">
                <a16:creationId xmlns:a16="http://schemas.microsoft.com/office/drawing/2014/main" id="{3DC2E580-CD79-73DB-6904-1EE2018B201F}"/>
              </a:ext>
            </a:extLst>
          </p:cNvPr>
          <p:cNvPicPr>
            <a:picLocks noChangeAspect="1"/>
          </p:cNvPicPr>
          <p:nvPr/>
        </p:nvPicPr>
        <p:blipFill>
          <a:blip r:embed="rId3"/>
          <a:stretch>
            <a:fillRect/>
          </a:stretch>
        </p:blipFill>
        <p:spPr>
          <a:xfrm>
            <a:off x="1400957" y="1665880"/>
            <a:ext cx="6181880" cy="1994788"/>
          </a:xfrm>
          <a:prstGeom prst="rect">
            <a:avLst/>
          </a:prstGeom>
        </p:spPr>
      </p:pic>
      <p:sp>
        <p:nvSpPr>
          <p:cNvPr id="18" name="TextBox 17">
            <a:extLst>
              <a:ext uri="{FF2B5EF4-FFF2-40B4-BE49-F238E27FC236}">
                <a16:creationId xmlns:a16="http://schemas.microsoft.com/office/drawing/2014/main" id="{E18E2137-FAF7-A893-BCA5-A8E8B690FC1B}"/>
              </a:ext>
            </a:extLst>
          </p:cNvPr>
          <p:cNvSpPr txBox="1"/>
          <p:nvPr/>
        </p:nvSpPr>
        <p:spPr>
          <a:xfrm>
            <a:off x="4462860" y="433342"/>
            <a:ext cx="61791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9" name="TextBox 18">
            <a:extLst>
              <a:ext uri="{FF2B5EF4-FFF2-40B4-BE49-F238E27FC236}">
                <a16:creationId xmlns:a16="http://schemas.microsoft.com/office/drawing/2014/main" id="{34E7048E-0D45-95F6-FF34-5E1912996DF8}"/>
              </a:ext>
            </a:extLst>
          </p:cNvPr>
          <p:cNvSpPr txBox="1"/>
          <p:nvPr/>
        </p:nvSpPr>
        <p:spPr>
          <a:xfrm>
            <a:off x="323528" y="44624"/>
            <a:ext cx="813690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Šilutės rajono Juknaičių pagrindinė mokykla</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dirty="0">
                <a:solidFill>
                  <a:prstClr val="black"/>
                </a:solidFill>
                <a:latin typeface="Times New Roman" pitchFamily="18" charset="0"/>
                <a:cs typeface="Times New Roman" pitchFamily="18" charset="0"/>
              </a:rPr>
              <a:t>„PENKTOKŲ ADAPTACIJA MOKYKLOJE</a:t>
            </a:r>
            <a:r>
              <a:rPr lang="lt-LT" sz="2400" dirty="0">
                <a:solidFill>
                  <a:prstClr val="black"/>
                </a:solidFill>
                <a:latin typeface="Times New Roman" pitchFamily="18" charset="0"/>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2022-2023 m. m..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761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7560CA-34EF-463C-A824-3A9C9653DCE9}"/>
              </a:ext>
            </a:extLst>
          </p:cNvPr>
          <p:cNvSpPr txBox="1"/>
          <p:nvPr/>
        </p:nvSpPr>
        <p:spPr>
          <a:xfrm>
            <a:off x="323528" y="116632"/>
            <a:ext cx="8496944" cy="1339662"/>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400" dirty="0">
                <a:solidFill>
                  <a:prstClr val="black"/>
                </a:solidFill>
                <a:latin typeface="Times New Roman"/>
                <a:ea typeface="Calibri"/>
                <a:cs typeface="Times New Roman"/>
              </a:rPr>
              <a:t>9</a:t>
            </a:r>
            <a:r>
              <a:rPr kumimoji="0" lang="lt-LT" sz="2400" b="0" i="0" u="none" strike="noStrike" kern="1200" cap="none" spc="0" normalizeH="0" baseline="0" noProof="0" dirty="0">
                <a:ln>
                  <a:noFill/>
                </a:ln>
                <a:solidFill>
                  <a:prstClr val="black"/>
                </a:solidFill>
                <a:effectLst/>
                <a:uLnTx/>
                <a:uFillTx/>
                <a:latin typeface="Times New Roman"/>
                <a:ea typeface="Calibri"/>
                <a:cs typeface="Times New Roman"/>
              </a:rPr>
              <a:t>. </a:t>
            </a:r>
            <a:r>
              <a:rPr kumimoji="0" lang="en-US" sz="2400" b="0" i="0" u="none" strike="noStrike" kern="1200" cap="none" spc="0" normalizeH="0" baseline="0" noProof="0" dirty="0">
                <a:ln>
                  <a:noFill/>
                </a:ln>
                <a:solidFill>
                  <a:prstClr val="black"/>
                </a:solidFill>
                <a:effectLst/>
                <a:uLnTx/>
                <a:uFillTx/>
                <a:latin typeface="Times New Roman"/>
                <a:ea typeface="Calibri"/>
                <a:cs typeface="Times New Roman"/>
              </a:rPr>
              <a:t>12</a:t>
            </a:r>
            <a:r>
              <a:rPr lang="en-US" sz="2400" dirty="0">
                <a:solidFill>
                  <a:prstClr val="black"/>
                </a:solidFill>
                <a:latin typeface="Times New Roman"/>
                <a:ea typeface="Calibri"/>
                <a:cs typeface="Times New Roman"/>
              </a:rPr>
              <a:t> (1)</a:t>
            </a:r>
            <a:r>
              <a:rPr kumimoji="0" lang="lt-LT" sz="2400" b="0" i="0" u="none" strike="noStrike" kern="1200" cap="none" spc="0" normalizeH="0" baseline="0" noProof="0" dirty="0">
                <a:ln>
                  <a:noFill/>
                </a:ln>
                <a:solidFill>
                  <a:prstClr val="black"/>
                </a:solidFill>
                <a:effectLst/>
                <a:uLnTx/>
                <a:uFillTx/>
                <a:latin typeface="Times New Roman"/>
                <a:ea typeface="Calibri"/>
                <a:cs typeface="Times New Roman"/>
              </a:rPr>
              <a:t> proc. tėvų ir </a:t>
            </a:r>
            <a:r>
              <a:rPr lang="en-US" sz="2400" dirty="0">
                <a:solidFill>
                  <a:prstClr val="black"/>
                </a:solidFill>
                <a:latin typeface="Times New Roman"/>
                <a:ea typeface="Calibri"/>
                <a:cs typeface="Times New Roman"/>
              </a:rPr>
              <a:t>12</a:t>
            </a:r>
            <a:r>
              <a:rPr kumimoji="0" lang="en-US" sz="2400" b="0" i="0" u="none" strike="noStrike" kern="1200" cap="none" spc="0" normalizeH="0" baseline="0" noProof="0" dirty="0">
                <a:ln>
                  <a:noFill/>
                </a:ln>
                <a:solidFill>
                  <a:prstClr val="black"/>
                </a:solidFill>
                <a:effectLst/>
                <a:uLnTx/>
                <a:uFillTx/>
                <a:latin typeface="Times New Roman"/>
                <a:ea typeface="Calibri"/>
                <a:cs typeface="Times New Roman"/>
              </a:rPr>
              <a:t> (1)</a:t>
            </a:r>
            <a:r>
              <a:rPr kumimoji="0" lang="lt-LT" sz="2400" b="0" i="0" u="none" strike="noStrike" kern="1200" cap="none" spc="0" normalizeH="0" baseline="0" noProof="0" dirty="0">
                <a:ln>
                  <a:noFill/>
                </a:ln>
                <a:solidFill>
                  <a:prstClr val="black"/>
                </a:solidFill>
                <a:effectLst/>
                <a:uLnTx/>
                <a:uFillTx/>
                <a:latin typeface="Times New Roman"/>
                <a:ea typeface="Calibri"/>
                <a:cs typeface="Times New Roman"/>
              </a:rPr>
              <a:t> proc.  mokinių teigia, kad vargina </a:t>
            </a:r>
            <a:r>
              <a:rPr lang="lt-LT" sz="2400" dirty="0">
                <a:solidFill>
                  <a:prstClr val="black"/>
                </a:solidFill>
                <a:latin typeface="Times New Roman"/>
                <a:ea typeface="Calibri"/>
                <a:cs typeface="Times New Roman"/>
              </a:rPr>
              <a:t>ir 38 proc., kad</a:t>
            </a:r>
            <a:r>
              <a:rPr kumimoji="0" lang="lt-LT" sz="2400" b="0" i="0" u="none" strike="noStrike" kern="1200" cap="none" spc="0" normalizeH="0" baseline="0" noProof="0" dirty="0">
                <a:ln>
                  <a:noFill/>
                </a:ln>
                <a:solidFill>
                  <a:prstClr val="black"/>
                </a:solidFill>
                <a:effectLst/>
                <a:uLnTx/>
                <a:uFillTx/>
                <a:latin typeface="Times New Roman"/>
                <a:ea typeface="Calibri"/>
                <a:cs typeface="Times New Roman"/>
              </a:rPr>
              <a:t> kartais vargina įtempti, pilni baimės santykiai su kai kuriais mokytojais. </a:t>
            </a:r>
            <a:endParaRPr kumimoji="0" lang="lt-LT" sz="2400" b="0" i="0" u="none" strike="noStrike" kern="1200" cap="none" spc="0" normalizeH="0" baseline="0" noProof="0" dirty="0">
              <a:ln>
                <a:noFill/>
              </a:ln>
              <a:solidFill>
                <a:prstClr val="black"/>
              </a:solidFill>
              <a:effectLst/>
              <a:uLnTx/>
              <a:uFillTx/>
              <a:latin typeface="Calibri"/>
              <a:ea typeface="Calibri"/>
              <a:cs typeface="Times New Roman"/>
            </a:endParaRPr>
          </a:p>
        </p:txBody>
      </p:sp>
      <p:pic>
        <p:nvPicPr>
          <p:cNvPr id="8" name="Paveikslėlis 7">
            <a:extLst>
              <a:ext uri="{FF2B5EF4-FFF2-40B4-BE49-F238E27FC236}">
                <a16:creationId xmlns:a16="http://schemas.microsoft.com/office/drawing/2014/main" id="{C87D0A6B-FB88-B998-B9B9-B6E411866F85}"/>
              </a:ext>
            </a:extLst>
          </p:cNvPr>
          <p:cNvPicPr>
            <a:picLocks noChangeAspect="1"/>
          </p:cNvPicPr>
          <p:nvPr/>
        </p:nvPicPr>
        <p:blipFill>
          <a:blip r:embed="rId2"/>
          <a:stretch>
            <a:fillRect/>
          </a:stretch>
        </p:blipFill>
        <p:spPr>
          <a:xfrm>
            <a:off x="755576" y="1700808"/>
            <a:ext cx="7560839" cy="4392488"/>
          </a:xfrm>
          <a:prstGeom prst="rect">
            <a:avLst/>
          </a:prstGeom>
        </p:spPr>
      </p:pic>
    </p:spTree>
    <p:extLst>
      <p:ext uri="{BB962C8B-B14F-4D97-AF65-F5344CB8AC3E}">
        <p14:creationId xmlns:p14="http://schemas.microsoft.com/office/powerpoint/2010/main" val="356354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90716-BB24-42A8-AC81-E1FBA9BAC922}"/>
              </a:ext>
            </a:extLst>
          </p:cNvPr>
          <p:cNvSpPr txBox="1"/>
          <p:nvPr/>
        </p:nvSpPr>
        <p:spPr>
          <a:xfrm>
            <a:off x="611560" y="5373216"/>
            <a:ext cx="79928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a:ea typeface="Calibri"/>
              </a:rPr>
              <a:t>10. 88 % (7) </a:t>
            </a:r>
            <a:r>
              <a:rPr lang="en-US" sz="2400" dirty="0" err="1">
                <a:solidFill>
                  <a:prstClr val="black"/>
                </a:solidFill>
                <a:latin typeface="Times New Roman"/>
                <a:ea typeface="Calibri"/>
              </a:rPr>
              <a:t>mokini</a:t>
            </a:r>
            <a:r>
              <a:rPr lang="lt-LT" sz="2400" dirty="0">
                <a:solidFill>
                  <a:prstClr val="black"/>
                </a:solidFill>
                <a:latin typeface="Times New Roman"/>
                <a:ea typeface="Calibri"/>
              </a:rPr>
              <a:t>ų dažnai, o </a:t>
            </a:r>
            <a:r>
              <a:rPr lang="en-US" sz="2400" dirty="0">
                <a:solidFill>
                  <a:prstClr val="black"/>
                </a:solidFill>
                <a:latin typeface="Times New Roman"/>
                <a:ea typeface="Calibri"/>
              </a:rPr>
              <a:t>12 % (1)</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a:t>
            </a:r>
            <a:r>
              <a:rPr lang="en-US" sz="2400" dirty="0" err="1">
                <a:solidFill>
                  <a:prstClr val="black"/>
                </a:solidFill>
                <a:latin typeface="Times New Roman"/>
                <a:ea typeface="Calibri"/>
              </a:rPr>
              <a:t>kartais</a:t>
            </a:r>
            <a:r>
              <a:rPr lang="en-US" sz="2400" dirty="0">
                <a:solidFill>
                  <a:prstClr val="black"/>
                </a:solidFill>
                <a:latin typeface="Times New Roman"/>
                <a:ea typeface="Calibri"/>
              </a:rPr>
              <a:t> </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patinka mokytojų vedamos pamokos ir bendravimas su jais</a:t>
            </a: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a:t>
            </a:r>
            <a:endParaRPr kumimoji="0" lang="lt-LT" sz="2400" b="0" i="0" u="none" strike="noStrike" kern="1200" cap="none" spc="0" normalizeH="0" baseline="0" noProof="0" dirty="0">
              <a:ln>
                <a:noFill/>
              </a:ln>
              <a:solidFill>
                <a:srgbClr val="FF0000"/>
              </a:solidFill>
              <a:effectLst/>
              <a:uLnTx/>
              <a:uFillTx/>
              <a:latin typeface="Palatino Linotype"/>
              <a:ea typeface="+mn-ea"/>
              <a:cs typeface="+mn-cs"/>
            </a:endParaRPr>
          </a:p>
        </p:txBody>
      </p:sp>
      <p:pic>
        <p:nvPicPr>
          <p:cNvPr id="5" name="Paveikslėlis 4">
            <a:extLst>
              <a:ext uri="{FF2B5EF4-FFF2-40B4-BE49-F238E27FC236}">
                <a16:creationId xmlns:a16="http://schemas.microsoft.com/office/drawing/2014/main" id="{8B4D28EC-460E-5DD2-1DE3-DDA9B8315464}"/>
              </a:ext>
            </a:extLst>
          </p:cNvPr>
          <p:cNvPicPr>
            <a:picLocks noChangeAspect="1"/>
          </p:cNvPicPr>
          <p:nvPr/>
        </p:nvPicPr>
        <p:blipFill>
          <a:blip r:embed="rId2"/>
          <a:stretch>
            <a:fillRect/>
          </a:stretch>
        </p:blipFill>
        <p:spPr>
          <a:xfrm>
            <a:off x="899592" y="548680"/>
            <a:ext cx="7992888" cy="4464496"/>
          </a:xfrm>
          <a:prstGeom prst="rect">
            <a:avLst/>
          </a:prstGeom>
        </p:spPr>
      </p:pic>
    </p:spTree>
    <p:extLst>
      <p:ext uri="{BB962C8B-B14F-4D97-AF65-F5344CB8AC3E}">
        <p14:creationId xmlns:p14="http://schemas.microsoft.com/office/powerpoint/2010/main" val="356719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5" name="Stačiakampis 4"/>
          <p:cNvSpPr/>
          <p:nvPr/>
        </p:nvSpPr>
        <p:spPr>
          <a:xfrm>
            <a:off x="1206789" y="204371"/>
            <a:ext cx="6730421" cy="914930"/>
          </a:xfrm>
          <a:prstGeom prst="rect">
            <a:avLst/>
          </a:prstGeom>
        </p:spPr>
        <p:txBody>
          <a:bodyPr wrap="square">
            <a:spAutoFit/>
          </a:bodyPr>
          <a:lstStyle/>
          <a:p>
            <a:pPr algn="just">
              <a:lnSpc>
                <a:spcPct val="115000"/>
              </a:lnSpc>
              <a:spcAft>
                <a:spcPts val="0"/>
              </a:spcAft>
            </a:pPr>
            <a:r>
              <a:rPr lang="lt-LT" sz="2400" dirty="0">
                <a:latin typeface="Times New Roman"/>
                <a:ea typeface="Calibri"/>
                <a:cs typeface="Times New Roman"/>
              </a:rPr>
              <a:t>1</a:t>
            </a:r>
            <a:r>
              <a:rPr lang="en-US" sz="2400" dirty="0">
                <a:latin typeface="Times New Roman"/>
                <a:ea typeface="Calibri"/>
                <a:cs typeface="Times New Roman"/>
              </a:rPr>
              <a:t>1</a:t>
            </a:r>
            <a:r>
              <a:rPr lang="lt-LT" sz="2400" dirty="0">
                <a:latin typeface="Times New Roman"/>
                <a:ea typeface="Calibri"/>
                <a:cs typeface="Times New Roman"/>
              </a:rPr>
              <a:t>. </a:t>
            </a:r>
            <a:r>
              <a:rPr lang="en-US" sz="2400" dirty="0">
                <a:latin typeface="Times New Roman"/>
                <a:ea typeface="Calibri"/>
                <a:cs typeface="Times New Roman"/>
              </a:rPr>
              <a:t>88 proc. </a:t>
            </a:r>
            <a:r>
              <a:rPr lang="lt-LT" sz="2400" dirty="0">
                <a:latin typeface="Times New Roman"/>
                <a:ea typeface="Calibri"/>
                <a:cs typeface="Times New Roman"/>
              </a:rPr>
              <a:t>(</a:t>
            </a:r>
            <a:r>
              <a:rPr lang="en-US" sz="2400" dirty="0">
                <a:latin typeface="Times New Roman"/>
                <a:ea typeface="Calibri"/>
                <a:cs typeface="Times New Roman"/>
              </a:rPr>
              <a:t>7</a:t>
            </a:r>
            <a:r>
              <a:rPr lang="lt-LT" sz="2400" dirty="0">
                <a:latin typeface="Times New Roman"/>
                <a:ea typeface="Calibri"/>
                <a:cs typeface="Times New Roman"/>
              </a:rPr>
              <a:t>) mokinių ir</a:t>
            </a:r>
            <a:r>
              <a:rPr lang="en-US" sz="2400" dirty="0">
                <a:latin typeface="Times New Roman"/>
                <a:ea typeface="Calibri"/>
                <a:cs typeface="Times New Roman"/>
              </a:rPr>
              <a:t> 75%</a:t>
            </a:r>
            <a:r>
              <a:rPr lang="lt-LT" sz="2400" dirty="0">
                <a:latin typeface="Times New Roman"/>
                <a:ea typeface="Calibri"/>
                <a:cs typeface="Times New Roman"/>
              </a:rPr>
              <a:t> tėvų teigia, kad </a:t>
            </a:r>
            <a:r>
              <a:rPr lang="lt-LT" sz="2400" dirty="0">
                <a:solidFill>
                  <a:prstClr val="black"/>
                </a:solidFill>
                <a:latin typeface="Times New Roman"/>
                <a:ea typeface="Calibri"/>
                <a:cs typeface="Times New Roman"/>
              </a:rPr>
              <a:t>noriai, su įdomumu mokosi 5-oje klasėje.</a:t>
            </a:r>
            <a:endParaRPr lang="lt-LT" sz="2400" dirty="0">
              <a:effectLst/>
              <a:latin typeface="Calibri"/>
              <a:ea typeface="Calibri"/>
              <a:cs typeface="Times New Roman"/>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9" name="Rectangle 3"/>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0"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2" name="Rectangle 6"/>
          <p:cNvSpPr>
            <a:spLocks noChangeArrowheads="1"/>
          </p:cNvSpPr>
          <p:nvPr/>
        </p:nvSpPr>
        <p:spPr bwMode="auto">
          <a:xfrm>
            <a:off x="152400" y="290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8" name="Paveikslėlis 7">
            <a:extLst>
              <a:ext uri="{FF2B5EF4-FFF2-40B4-BE49-F238E27FC236}">
                <a16:creationId xmlns:a16="http://schemas.microsoft.com/office/drawing/2014/main" id="{35C9A8F8-227B-B9B5-195C-8EE92C860329}"/>
              </a:ext>
            </a:extLst>
          </p:cNvPr>
          <p:cNvPicPr>
            <a:picLocks noChangeAspect="1"/>
          </p:cNvPicPr>
          <p:nvPr/>
        </p:nvPicPr>
        <p:blipFill>
          <a:blip r:embed="rId2"/>
          <a:stretch>
            <a:fillRect/>
          </a:stretch>
        </p:blipFill>
        <p:spPr>
          <a:xfrm>
            <a:off x="733485" y="1693007"/>
            <a:ext cx="7666567" cy="4472295"/>
          </a:xfrm>
          <a:prstGeom prst="rect">
            <a:avLst/>
          </a:prstGeom>
        </p:spPr>
      </p:pic>
    </p:spTree>
    <p:extLst>
      <p:ext uri="{BB962C8B-B14F-4D97-AF65-F5344CB8AC3E}">
        <p14:creationId xmlns:p14="http://schemas.microsoft.com/office/powerpoint/2010/main" val="425174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A2AD84-D472-4AAC-8DB5-41B0D162CBCD}"/>
              </a:ext>
            </a:extLst>
          </p:cNvPr>
          <p:cNvSpPr txBox="1"/>
          <p:nvPr/>
        </p:nvSpPr>
        <p:spPr>
          <a:xfrm>
            <a:off x="755576" y="332656"/>
            <a:ext cx="815682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200" b="0" i="0" u="none" strike="noStrike" kern="1200" cap="none" spc="0" normalizeH="0" baseline="0" noProof="0" dirty="0">
                <a:ln>
                  <a:noFill/>
                </a:ln>
                <a:solidFill>
                  <a:prstClr val="black"/>
                </a:solidFill>
                <a:effectLst/>
                <a:uLnTx/>
                <a:uFillTx/>
                <a:latin typeface="Times New Roman"/>
                <a:ea typeface="Calibri"/>
                <a:cs typeface="+mn-cs"/>
              </a:rPr>
              <a:t>1</a:t>
            </a:r>
            <a:r>
              <a:rPr kumimoji="0" lang="en-US" sz="2200" b="0" i="0" u="none" strike="noStrike" kern="1200" cap="none" spc="0" normalizeH="0" baseline="0" noProof="0" dirty="0">
                <a:ln>
                  <a:noFill/>
                </a:ln>
                <a:solidFill>
                  <a:prstClr val="black"/>
                </a:solidFill>
                <a:effectLst/>
                <a:uLnTx/>
                <a:uFillTx/>
                <a:latin typeface="Times New Roman"/>
                <a:ea typeface="Calibri"/>
                <a:cs typeface="+mn-cs"/>
              </a:rPr>
              <a:t>2</a:t>
            </a:r>
            <a:r>
              <a:rPr kumimoji="0" lang="lt-LT" sz="2200" b="0" i="0" u="none" strike="noStrike" kern="1200" cap="none" spc="0" normalizeH="0" baseline="0" noProof="0" dirty="0">
                <a:ln>
                  <a:noFill/>
                </a:ln>
                <a:solidFill>
                  <a:prstClr val="black"/>
                </a:solidFill>
                <a:effectLst/>
                <a:uLnTx/>
                <a:uFillTx/>
                <a:latin typeface="Times New Roman"/>
                <a:ea typeface="Calibri"/>
                <a:cs typeface="+mn-cs"/>
              </a:rPr>
              <a:t>. 38 proc. mokinių kartais vargina pasikeitimai, susiję su dalykine sistema</a:t>
            </a:r>
            <a:r>
              <a:rPr kumimoji="0" lang="en-US" sz="2200" b="0" i="0" u="none" strike="noStrike" kern="1200" cap="none" spc="0" normalizeH="0" baseline="0" noProof="0" dirty="0">
                <a:ln>
                  <a:noFill/>
                </a:ln>
                <a:solidFill>
                  <a:prstClr val="black"/>
                </a:solidFill>
                <a:effectLst/>
                <a:uLnTx/>
                <a:uFillTx/>
                <a:latin typeface="Times New Roman"/>
                <a:ea typeface="Calibri"/>
                <a:cs typeface="+mn-cs"/>
              </a:rPr>
              <a:t>, tai </a:t>
            </a:r>
            <a:r>
              <a:rPr kumimoji="0" lang="en-US" sz="2200" b="0" i="0" u="none" strike="noStrike" kern="1200" cap="none" spc="0" normalizeH="0" baseline="0" noProof="0" dirty="0" err="1">
                <a:ln>
                  <a:noFill/>
                </a:ln>
                <a:solidFill>
                  <a:prstClr val="black"/>
                </a:solidFill>
                <a:effectLst/>
                <a:uLnTx/>
                <a:uFillTx/>
                <a:latin typeface="Times New Roman"/>
                <a:ea typeface="Calibri"/>
                <a:cs typeface="+mn-cs"/>
              </a:rPr>
              <a:t>teigia</a:t>
            </a:r>
            <a:r>
              <a:rPr kumimoji="0" lang="en-US" sz="2200" b="0" i="0" u="none" strike="noStrike" kern="1200" cap="none" spc="0" normalizeH="0" baseline="0" noProof="0" dirty="0">
                <a:ln>
                  <a:noFill/>
                </a:ln>
                <a:solidFill>
                  <a:prstClr val="black"/>
                </a:solidFill>
                <a:effectLst/>
                <a:uLnTx/>
                <a:uFillTx/>
                <a:latin typeface="Times New Roman"/>
                <a:ea typeface="Calibri"/>
                <a:cs typeface="+mn-cs"/>
              </a:rPr>
              <a:t> </a:t>
            </a:r>
            <a:r>
              <a:rPr kumimoji="0" lang="en-US" sz="2200" b="0" i="0" u="none" strike="noStrike" kern="1200" cap="none" spc="0" normalizeH="0" baseline="0" noProof="0" dirty="0" err="1">
                <a:ln>
                  <a:noFill/>
                </a:ln>
                <a:solidFill>
                  <a:prstClr val="black"/>
                </a:solidFill>
                <a:effectLst/>
                <a:uLnTx/>
                <a:uFillTx/>
                <a:latin typeface="Times New Roman"/>
                <a:ea typeface="Calibri"/>
                <a:cs typeface="+mn-cs"/>
              </a:rPr>
              <a:t>ir</a:t>
            </a:r>
            <a:r>
              <a:rPr kumimoji="0" lang="lt-LT" sz="2200" b="0" i="0" u="none" strike="noStrike" kern="1200" cap="none" spc="0" normalizeH="0" baseline="0" noProof="0" dirty="0">
                <a:ln>
                  <a:noFill/>
                </a:ln>
                <a:solidFill>
                  <a:prstClr val="black"/>
                </a:solidFill>
                <a:effectLst/>
                <a:uLnTx/>
                <a:uFillTx/>
                <a:latin typeface="Times New Roman"/>
                <a:ea typeface="Calibri"/>
                <a:cs typeface="+mn-cs"/>
              </a:rPr>
              <a:t> </a:t>
            </a:r>
            <a:r>
              <a:rPr lang="lt-LT" sz="2200" dirty="0">
                <a:solidFill>
                  <a:prstClr val="black"/>
                </a:solidFill>
                <a:latin typeface="Times New Roman"/>
                <a:ea typeface="Calibri"/>
              </a:rPr>
              <a:t>12</a:t>
            </a:r>
            <a:r>
              <a:rPr kumimoji="0" lang="lt-LT" sz="2200" b="0" i="0" u="none" strike="noStrike" kern="1200" cap="none" spc="0" normalizeH="0" baseline="0" noProof="0" dirty="0">
                <a:ln>
                  <a:noFill/>
                </a:ln>
                <a:solidFill>
                  <a:prstClr val="black"/>
                </a:solidFill>
                <a:effectLst/>
                <a:uLnTx/>
                <a:uFillTx/>
                <a:latin typeface="Times New Roman"/>
                <a:ea typeface="Calibri"/>
                <a:cs typeface="+mn-cs"/>
              </a:rPr>
              <a:t> proc. tėvų, bei tiek pat jų mano, kad tai vyksta nuolat.</a:t>
            </a:r>
            <a:endParaRPr kumimoji="0" lang="lt-LT" sz="22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5" name="Paveikslėlis 4">
            <a:extLst>
              <a:ext uri="{FF2B5EF4-FFF2-40B4-BE49-F238E27FC236}">
                <a16:creationId xmlns:a16="http://schemas.microsoft.com/office/drawing/2014/main" id="{631E635E-6682-6EFA-46D0-8404CBFEEB21}"/>
              </a:ext>
            </a:extLst>
          </p:cNvPr>
          <p:cNvPicPr>
            <a:picLocks noChangeAspect="1"/>
          </p:cNvPicPr>
          <p:nvPr/>
        </p:nvPicPr>
        <p:blipFill>
          <a:blip r:embed="rId2"/>
          <a:stretch>
            <a:fillRect/>
          </a:stretch>
        </p:blipFill>
        <p:spPr>
          <a:xfrm>
            <a:off x="494711" y="1412776"/>
            <a:ext cx="8255769" cy="4896544"/>
          </a:xfrm>
          <a:prstGeom prst="rect">
            <a:avLst/>
          </a:prstGeom>
        </p:spPr>
      </p:pic>
    </p:spTree>
    <p:extLst>
      <p:ext uri="{BB962C8B-B14F-4D97-AF65-F5344CB8AC3E}">
        <p14:creationId xmlns:p14="http://schemas.microsoft.com/office/powerpoint/2010/main" val="387019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4" name="Stačiakampis 3"/>
          <p:cNvSpPr/>
          <p:nvPr/>
        </p:nvSpPr>
        <p:spPr>
          <a:xfrm>
            <a:off x="5076056" y="476672"/>
            <a:ext cx="3851920" cy="1938992"/>
          </a:xfrm>
          <a:prstGeom prst="rect">
            <a:avLst/>
          </a:prstGeom>
        </p:spPr>
        <p:txBody>
          <a:bodyPr wrap="square">
            <a:spAutoFit/>
          </a:bodyPr>
          <a:lstStyle/>
          <a:p>
            <a:r>
              <a:rPr lang="lt-LT" sz="2400" dirty="0">
                <a:latin typeface="Times New Roman"/>
                <a:ea typeface="Calibri"/>
              </a:rPr>
              <a:t>1</a:t>
            </a:r>
            <a:r>
              <a:rPr lang="en-US" sz="2400" dirty="0">
                <a:latin typeface="Times New Roman"/>
                <a:ea typeface="Calibri"/>
              </a:rPr>
              <a:t>3</a:t>
            </a:r>
            <a:r>
              <a:rPr lang="lt-LT" sz="2400" dirty="0">
                <a:latin typeface="Times New Roman"/>
                <a:ea typeface="Calibri"/>
              </a:rPr>
              <a:t>. </a:t>
            </a:r>
            <a:r>
              <a:rPr lang="en-US" sz="2400" dirty="0">
                <a:latin typeface="Times New Roman"/>
                <a:ea typeface="Calibri"/>
              </a:rPr>
              <a:t>12</a:t>
            </a:r>
            <a:r>
              <a:rPr lang="lt-LT" sz="2400" dirty="0">
                <a:latin typeface="Times New Roman"/>
                <a:ea typeface="Calibri"/>
              </a:rPr>
              <a:t> proc. </a:t>
            </a:r>
            <a:r>
              <a:rPr lang="lt-LT" sz="2400" dirty="0">
                <a:solidFill>
                  <a:prstClr val="black"/>
                </a:solidFill>
                <a:latin typeface="Times New Roman"/>
                <a:ea typeface="Calibri"/>
              </a:rPr>
              <a:t>mokinių n</a:t>
            </a:r>
            <a:r>
              <a:rPr lang="lt-LT" sz="2400" dirty="0">
                <a:latin typeface="Times New Roman"/>
                <a:ea typeface="Calibri"/>
              </a:rPr>
              <a:t>amų darbus atlieka be niekieno pagalbos. </a:t>
            </a:r>
            <a:r>
              <a:rPr lang="en-US" sz="2400" dirty="0">
                <a:latin typeface="Times New Roman"/>
                <a:ea typeface="Calibri"/>
              </a:rPr>
              <a:t>50</a:t>
            </a:r>
            <a:r>
              <a:rPr lang="lt-LT" sz="2400" dirty="0">
                <a:latin typeface="Times New Roman"/>
                <a:ea typeface="Calibri"/>
              </a:rPr>
              <a:t> proc.</a:t>
            </a:r>
            <a:r>
              <a:rPr lang="en-US" sz="2400" dirty="0">
                <a:latin typeface="Times New Roman"/>
                <a:ea typeface="Calibri"/>
              </a:rPr>
              <a:t> </a:t>
            </a:r>
            <a:r>
              <a:rPr lang="en-US" sz="2400" dirty="0" err="1">
                <a:latin typeface="Times New Roman"/>
                <a:ea typeface="Calibri"/>
              </a:rPr>
              <a:t>mokini</a:t>
            </a:r>
            <a:r>
              <a:rPr lang="lt-LT" sz="2400" dirty="0">
                <a:latin typeface="Times New Roman"/>
                <a:ea typeface="Calibri"/>
              </a:rPr>
              <a:t>ų</a:t>
            </a:r>
            <a:r>
              <a:rPr lang="en-US" sz="2400" dirty="0">
                <a:latin typeface="Times New Roman"/>
                <a:ea typeface="Calibri"/>
              </a:rPr>
              <a:t> </a:t>
            </a:r>
            <a:r>
              <a:rPr lang="en-US" sz="2400" dirty="0" err="1">
                <a:latin typeface="Times New Roman"/>
                <a:ea typeface="Calibri"/>
              </a:rPr>
              <a:t>ir</a:t>
            </a:r>
            <a:r>
              <a:rPr lang="lt-LT" sz="2400" dirty="0">
                <a:latin typeface="Times New Roman"/>
                <a:ea typeface="Calibri"/>
              </a:rPr>
              <a:t> tėvų teigia, jog pagalbos kartais reikia.</a:t>
            </a:r>
            <a:endParaRPr lang="lt-LT" sz="2400"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6" name="Stačiakampis 5"/>
          <p:cNvSpPr/>
          <p:nvPr/>
        </p:nvSpPr>
        <p:spPr>
          <a:xfrm>
            <a:off x="5076056" y="3861048"/>
            <a:ext cx="3851920" cy="2613857"/>
          </a:xfrm>
          <a:prstGeom prst="rect">
            <a:avLst/>
          </a:prstGeom>
        </p:spPr>
        <p:txBody>
          <a:bodyPr wrap="square">
            <a:spAutoFit/>
          </a:bodyPr>
          <a:lstStyle/>
          <a:p>
            <a:pPr>
              <a:lnSpc>
                <a:spcPct val="115000"/>
              </a:lnSpc>
              <a:spcAft>
                <a:spcPts val="0"/>
              </a:spcAft>
            </a:pPr>
            <a:r>
              <a:rPr lang="lt-LT" sz="2400" dirty="0">
                <a:latin typeface="Times New Roman"/>
                <a:ea typeface="Calibri"/>
                <a:cs typeface="Times New Roman"/>
              </a:rPr>
              <a:t>1</a:t>
            </a:r>
            <a:r>
              <a:rPr lang="en-US" sz="2400" dirty="0">
                <a:latin typeface="Times New Roman"/>
                <a:ea typeface="Calibri"/>
                <a:cs typeface="Times New Roman"/>
              </a:rPr>
              <a:t>4</a:t>
            </a:r>
            <a:r>
              <a:rPr lang="lt-LT" sz="2400" dirty="0">
                <a:latin typeface="Times New Roman"/>
                <a:ea typeface="Calibri"/>
                <a:cs typeface="Times New Roman"/>
              </a:rPr>
              <a:t>. Namų ir klasės darbų užduotys vaikams yra dažnai ar </a:t>
            </a:r>
            <a:r>
              <a:rPr lang="en-US" sz="2400" dirty="0" err="1">
                <a:latin typeface="Times New Roman"/>
                <a:ea typeface="Calibri"/>
                <a:cs typeface="Times New Roman"/>
              </a:rPr>
              <a:t>kartais</a:t>
            </a:r>
            <a:r>
              <a:rPr lang="en-US" sz="2400" dirty="0">
                <a:latin typeface="Times New Roman"/>
                <a:ea typeface="Calibri"/>
                <a:cs typeface="Times New Roman"/>
              </a:rPr>
              <a:t> </a:t>
            </a:r>
            <a:r>
              <a:rPr lang="lt-LT" sz="2400" dirty="0">
                <a:latin typeface="Times New Roman"/>
                <a:ea typeface="Calibri"/>
                <a:cs typeface="Times New Roman"/>
              </a:rPr>
              <a:t>per lengvos</a:t>
            </a:r>
            <a:r>
              <a:rPr lang="en-US" sz="2400" dirty="0">
                <a:latin typeface="Times New Roman"/>
                <a:ea typeface="Calibri"/>
                <a:cs typeface="Times New Roman"/>
              </a:rPr>
              <a:t> </a:t>
            </a:r>
            <a:r>
              <a:rPr lang="en-US" sz="2400" dirty="0" err="1">
                <a:latin typeface="Times New Roman"/>
                <a:ea typeface="Calibri"/>
                <a:cs typeface="Times New Roman"/>
              </a:rPr>
              <a:t>teigia</a:t>
            </a:r>
            <a:r>
              <a:rPr lang="lt-LT" sz="2400" dirty="0">
                <a:latin typeface="Times New Roman"/>
                <a:ea typeface="Calibri"/>
                <a:cs typeface="Times New Roman"/>
              </a:rPr>
              <a:t>  </a:t>
            </a:r>
            <a:r>
              <a:rPr lang="en-US" sz="2400" dirty="0">
                <a:latin typeface="Times New Roman"/>
                <a:ea typeface="Calibri"/>
                <a:cs typeface="Times New Roman"/>
              </a:rPr>
              <a:t>100</a:t>
            </a:r>
            <a:r>
              <a:rPr lang="lt-LT" sz="2400" dirty="0">
                <a:latin typeface="Times New Roman"/>
                <a:ea typeface="Calibri"/>
                <a:cs typeface="Times New Roman"/>
              </a:rPr>
              <a:t> proc. </a:t>
            </a:r>
            <a:r>
              <a:rPr lang="en-US" sz="2400" dirty="0" err="1">
                <a:latin typeface="Times New Roman"/>
                <a:ea typeface="Calibri"/>
                <a:cs typeface="Times New Roman"/>
              </a:rPr>
              <a:t>mokini</a:t>
            </a:r>
            <a:r>
              <a:rPr lang="lt-LT" sz="2400" dirty="0">
                <a:latin typeface="Times New Roman"/>
                <a:ea typeface="Calibri"/>
                <a:cs typeface="Times New Roman"/>
              </a:rPr>
              <a:t>ų ir 3</a:t>
            </a:r>
            <a:r>
              <a:rPr lang="en-US" sz="2400" dirty="0">
                <a:latin typeface="Times New Roman"/>
                <a:ea typeface="Calibri"/>
                <a:cs typeface="Times New Roman"/>
              </a:rPr>
              <a:t>8</a:t>
            </a:r>
            <a:r>
              <a:rPr lang="lt-LT" sz="2400" dirty="0">
                <a:latin typeface="Times New Roman"/>
                <a:ea typeface="Calibri"/>
                <a:cs typeface="Times New Roman"/>
              </a:rPr>
              <a:t> proc. tėvų. 6</a:t>
            </a:r>
            <a:r>
              <a:rPr lang="en-US" sz="2400" dirty="0">
                <a:latin typeface="Times New Roman"/>
                <a:ea typeface="Calibri"/>
                <a:cs typeface="Times New Roman"/>
              </a:rPr>
              <a:t>2</a:t>
            </a:r>
            <a:r>
              <a:rPr lang="lt-LT" sz="2400" dirty="0">
                <a:latin typeface="Times New Roman"/>
                <a:ea typeface="Calibri"/>
                <a:cs typeface="Times New Roman"/>
              </a:rPr>
              <a:t> proc. tėvų teigia, kad nėra per lengvos.</a:t>
            </a:r>
            <a:endParaRPr lang="lt-LT" sz="2400" dirty="0">
              <a:effectLst/>
              <a:latin typeface="Calibri"/>
              <a:ea typeface="Calibri"/>
              <a:cs typeface="Times New Roman"/>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9" name="Rectangle 3"/>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2" name="Rectangle 6"/>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8" name="Paveikslėlis 7">
            <a:extLst>
              <a:ext uri="{FF2B5EF4-FFF2-40B4-BE49-F238E27FC236}">
                <a16:creationId xmlns:a16="http://schemas.microsoft.com/office/drawing/2014/main" id="{3D1FA99C-B682-6930-701B-D924729563F6}"/>
              </a:ext>
            </a:extLst>
          </p:cNvPr>
          <p:cNvPicPr>
            <a:picLocks noChangeAspect="1"/>
          </p:cNvPicPr>
          <p:nvPr/>
        </p:nvPicPr>
        <p:blipFill>
          <a:blip r:embed="rId3"/>
          <a:stretch>
            <a:fillRect/>
          </a:stretch>
        </p:blipFill>
        <p:spPr>
          <a:xfrm>
            <a:off x="0" y="0"/>
            <a:ext cx="4860033" cy="3068958"/>
          </a:xfrm>
          <a:prstGeom prst="rect">
            <a:avLst/>
          </a:prstGeom>
        </p:spPr>
      </p:pic>
      <p:pic>
        <p:nvPicPr>
          <p:cNvPr id="15" name="Paveikslėlis 14">
            <a:extLst>
              <a:ext uri="{FF2B5EF4-FFF2-40B4-BE49-F238E27FC236}">
                <a16:creationId xmlns:a16="http://schemas.microsoft.com/office/drawing/2014/main" id="{7F7A73F8-1B41-26ED-BE30-C2BEDA1D7FBF}"/>
              </a:ext>
            </a:extLst>
          </p:cNvPr>
          <p:cNvPicPr>
            <a:picLocks noChangeAspect="1"/>
          </p:cNvPicPr>
          <p:nvPr/>
        </p:nvPicPr>
        <p:blipFill>
          <a:blip r:embed="rId4"/>
          <a:stretch>
            <a:fillRect/>
          </a:stretch>
        </p:blipFill>
        <p:spPr>
          <a:xfrm>
            <a:off x="-26415" y="3572181"/>
            <a:ext cx="4860033" cy="3068951"/>
          </a:xfrm>
          <a:prstGeom prst="rect">
            <a:avLst/>
          </a:prstGeom>
        </p:spPr>
      </p:pic>
    </p:spTree>
    <p:extLst>
      <p:ext uri="{BB962C8B-B14F-4D97-AF65-F5344CB8AC3E}">
        <p14:creationId xmlns:p14="http://schemas.microsoft.com/office/powerpoint/2010/main" val="38935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3802F1-48FC-4186-8CC8-E2B9E2BC4906}"/>
              </a:ext>
            </a:extLst>
          </p:cNvPr>
          <p:cNvSpPr txBox="1"/>
          <p:nvPr/>
        </p:nvSpPr>
        <p:spPr>
          <a:xfrm>
            <a:off x="467544" y="764704"/>
            <a:ext cx="8136904" cy="646331"/>
          </a:xfrm>
          <a:prstGeom prst="rect">
            <a:avLst/>
          </a:prstGeom>
          <a:noFill/>
        </p:spPr>
        <p:txBody>
          <a:bodyPr wrap="square" rtlCol="0">
            <a:spAutoFit/>
          </a:bodyPr>
          <a:lstStyle/>
          <a:p>
            <a:r>
              <a:rPr lang="lt-LT" dirty="0"/>
              <a:t>15.</a:t>
            </a:r>
            <a:r>
              <a:rPr lang="en-US" dirty="0"/>
              <a:t> </a:t>
            </a:r>
            <a:r>
              <a:rPr lang="en-US" dirty="0" err="1"/>
              <a:t>Su</a:t>
            </a:r>
            <a:r>
              <a:rPr lang="en-US" dirty="0"/>
              <a:t> </a:t>
            </a:r>
            <a:r>
              <a:rPr lang="en-US" dirty="0" err="1"/>
              <a:t>teiginiu</a:t>
            </a:r>
            <a:r>
              <a:rPr lang="en-US" dirty="0"/>
              <a:t>, </a:t>
            </a:r>
            <a:r>
              <a:rPr lang="en-US" dirty="0" err="1"/>
              <a:t>kad</a:t>
            </a:r>
            <a:r>
              <a:rPr lang="en-US" dirty="0"/>
              <a:t> </a:t>
            </a:r>
            <a:r>
              <a:rPr lang="lt-LT" dirty="0"/>
              <a:t> 5-oje klasėje mok</a:t>
            </a:r>
            <a:r>
              <a:rPr lang="en-US" dirty="0" err="1"/>
              <a:t>osi</a:t>
            </a:r>
            <a:r>
              <a:rPr lang="lt-LT" dirty="0"/>
              <a:t> blogiau</a:t>
            </a:r>
            <a:r>
              <a:rPr lang="en-US" dirty="0"/>
              <a:t>, </a:t>
            </a:r>
            <a:r>
              <a:rPr lang="en-US" dirty="0" err="1"/>
              <a:t>nei</a:t>
            </a:r>
            <a:r>
              <a:rPr lang="en-US" dirty="0"/>
              <a:t> 4-oje </a:t>
            </a:r>
            <a:r>
              <a:rPr lang="en-US" dirty="0" err="1"/>
              <a:t>nesutinka</a:t>
            </a:r>
            <a:r>
              <a:rPr lang="en-US" dirty="0"/>
              <a:t> </a:t>
            </a:r>
            <a:r>
              <a:rPr lang="lt-LT" dirty="0"/>
              <a:t>  </a:t>
            </a:r>
            <a:r>
              <a:rPr lang="en-US" dirty="0"/>
              <a:t>100 proc. </a:t>
            </a:r>
            <a:r>
              <a:rPr lang="en-US" dirty="0" err="1"/>
              <a:t>mokini</a:t>
            </a:r>
            <a:r>
              <a:rPr lang="lt-LT" dirty="0"/>
              <a:t>ų.</a:t>
            </a:r>
          </a:p>
        </p:txBody>
      </p:sp>
      <p:pic>
        <p:nvPicPr>
          <p:cNvPr id="5" name="Paveikslėlis 4">
            <a:extLst>
              <a:ext uri="{FF2B5EF4-FFF2-40B4-BE49-F238E27FC236}">
                <a16:creationId xmlns:a16="http://schemas.microsoft.com/office/drawing/2014/main" id="{6EB55D9E-C8C9-4FC1-A2F2-A661626D7515}"/>
              </a:ext>
            </a:extLst>
          </p:cNvPr>
          <p:cNvPicPr>
            <a:picLocks noChangeAspect="1"/>
          </p:cNvPicPr>
          <p:nvPr/>
        </p:nvPicPr>
        <p:blipFill>
          <a:blip r:embed="rId2"/>
          <a:stretch>
            <a:fillRect/>
          </a:stretch>
        </p:blipFill>
        <p:spPr>
          <a:xfrm>
            <a:off x="715966" y="1857130"/>
            <a:ext cx="7920880" cy="4236166"/>
          </a:xfrm>
          <a:prstGeom prst="rect">
            <a:avLst/>
          </a:prstGeom>
        </p:spPr>
      </p:pic>
      <p:pic>
        <p:nvPicPr>
          <p:cNvPr id="2" name="Paveikslėlis 1">
            <a:extLst>
              <a:ext uri="{FF2B5EF4-FFF2-40B4-BE49-F238E27FC236}">
                <a16:creationId xmlns:a16="http://schemas.microsoft.com/office/drawing/2014/main" id="{BF36F51D-A115-63B7-D388-B47973DA15B4}"/>
              </a:ext>
            </a:extLst>
          </p:cNvPr>
          <p:cNvPicPr>
            <a:picLocks noChangeAspect="1"/>
          </p:cNvPicPr>
          <p:nvPr/>
        </p:nvPicPr>
        <p:blipFill>
          <a:blip r:embed="rId3"/>
          <a:stretch>
            <a:fillRect/>
          </a:stretch>
        </p:blipFill>
        <p:spPr>
          <a:xfrm>
            <a:off x="728442" y="1484784"/>
            <a:ext cx="7876006" cy="4824536"/>
          </a:xfrm>
          <a:prstGeom prst="rect">
            <a:avLst/>
          </a:prstGeom>
        </p:spPr>
      </p:pic>
    </p:spTree>
    <p:extLst>
      <p:ext uri="{BB962C8B-B14F-4D97-AF65-F5344CB8AC3E}">
        <p14:creationId xmlns:p14="http://schemas.microsoft.com/office/powerpoint/2010/main" val="66345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7474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8" name="Stačiakampis 7"/>
          <p:cNvSpPr/>
          <p:nvPr/>
        </p:nvSpPr>
        <p:spPr>
          <a:xfrm>
            <a:off x="827584" y="188640"/>
            <a:ext cx="7848872" cy="830997"/>
          </a:xfrm>
          <a:prstGeom prst="rect">
            <a:avLst/>
          </a:prstGeom>
        </p:spPr>
        <p:txBody>
          <a:bodyPr wrap="square">
            <a:spAutoFit/>
          </a:bodyPr>
          <a:lstStyle/>
          <a:p>
            <a:r>
              <a:rPr lang="lt-LT" sz="2400" dirty="0">
                <a:latin typeface="Times New Roman"/>
                <a:ea typeface="Calibri"/>
              </a:rPr>
              <a:t>16. Iškilus sunkumams per pamoką mokytojai dažnai padeda mokiniams </a:t>
            </a:r>
            <a:r>
              <a:rPr lang="en-US" sz="2400" dirty="0" err="1">
                <a:latin typeface="Times New Roman"/>
                <a:ea typeface="Calibri"/>
              </a:rPr>
              <a:t>atsak</a:t>
            </a:r>
            <a:r>
              <a:rPr lang="lt-LT" sz="2400" dirty="0">
                <a:latin typeface="Times New Roman"/>
                <a:ea typeface="Calibri"/>
              </a:rPr>
              <a:t>ė 100 proc. mokinių ir 62 proc. tėvų.  </a:t>
            </a:r>
            <a:endParaRPr lang="lt-LT" sz="2400" dirty="0"/>
          </a:p>
        </p:txBody>
      </p:sp>
      <p:sp>
        <p:nvSpPr>
          <p:cNvPr id="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2" name="Rectangle 5"/>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6" name="Paveikslėlis 5">
            <a:extLst>
              <a:ext uri="{FF2B5EF4-FFF2-40B4-BE49-F238E27FC236}">
                <a16:creationId xmlns:a16="http://schemas.microsoft.com/office/drawing/2014/main" id="{7E92AFC1-7C8B-8409-2CF3-61C538C74762}"/>
              </a:ext>
            </a:extLst>
          </p:cNvPr>
          <p:cNvPicPr>
            <a:picLocks noChangeAspect="1"/>
          </p:cNvPicPr>
          <p:nvPr/>
        </p:nvPicPr>
        <p:blipFill>
          <a:blip r:embed="rId2"/>
          <a:stretch>
            <a:fillRect/>
          </a:stretch>
        </p:blipFill>
        <p:spPr>
          <a:xfrm>
            <a:off x="971600" y="1421899"/>
            <a:ext cx="7632848" cy="4896540"/>
          </a:xfrm>
          <a:prstGeom prst="rect">
            <a:avLst/>
          </a:prstGeom>
        </p:spPr>
      </p:pic>
    </p:spTree>
    <p:extLst>
      <p:ext uri="{BB962C8B-B14F-4D97-AF65-F5344CB8AC3E}">
        <p14:creationId xmlns:p14="http://schemas.microsoft.com/office/powerpoint/2010/main" val="327884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6" name="Stačiakampis 5"/>
          <p:cNvSpPr/>
          <p:nvPr/>
        </p:nvSpPr>
        <p:spPr>
          <a:xfrm>
            <a:off x="467544" y="438743"/>
            <a:ext cx="8424936" cy="1200329"/>
          </a:xfrm>
          <a:prstGeom prst="rect">
            <a:avLst/>
          </a:prstGeom>
        </p:spPr>
        <p:txBody>
          <a:bodyPr wrap="square">
            <a:spAutoFit/>
          </a:bodyPr>
          <a:lstStyle/>
          <a:p>
            <a:r>
              <a:rPr lang="lt-LT" sz="2400" dirty="0">
                <a:latin typeface="Times New Roman"/>
                <a:ea typeface="Calibri"/>
              </a:rPr>
              <a:t>1</a:t>
            </a:r>
            <a:r>
              <a:rPr lang="en-US" sz="2400" dirty="0">
                <a:latin typeface="Times New Roman"/>
                <a:ea typeface="Calibri"/>
              </a:rPr>
              <a:t>7</a:t>
            </a:r>
            <a:r>
              <a:rPr lang="lt-LT" sz="2400" dirty="0">
                <a:latin typeface="Times New Roman"/>
                <a:ea typeface="Calibri"/>
              </a:rPr>
              <a:t>-18. </a:t>
            </a:r>
            <a:r>
              <a:rPr lang="en-US" sz="2400" dirty="0">
                <a:latin typeface="Times New Roman"/>
                <a:ea typeface="Calibri"/>
              </a:rPr>
              <a:t> </a:t>
            </a:r>
            <a:r>
              <a:rPr lang="lt-LT" sz="2400" dirty="0">
                <a:latin typeface="Times New Roman"/>
                <a:ea typeface="Calibri"/>
              </a:rPr>
              <a:t>50</a:t>
            </a:r>
            <a:r>
              <a:rPr lang="en-US" sz="2400" dirty="0">
                <a:latin typeface="Times New Roman"/>
                <a:ea typeface="Calibri"/>
              </a:rPr>
              <a:t> proc. (</a:t>
            </a:r>
            <a:r>
              <a:rPr lang="lt-LT" sz="2400" dirty="0">
                <a:latin typeface="Times New Roman"/>
                <a:ea typeface="Calibri"/>
              </a:rPr>
              <a:t>4</a:t>
            </a:r>
            <a:r>
              <a:rPr lang="en-US" sz="2400" dirty="0">
                <a:latin typeface="Times New Roman"/>
                <a:ea typeface="Calibri"/>
              </a:rPr>
              <a:t>)</a:t>
            </a:r>
            <a:r>
              <a:rPr lang="lt-LT" sz="2400" dirty="0">
                <a:latin typeface="Times New Roman"/>
                <a:ea typeface="Calibri"/>
              </a:rPr>
              <a:t>  mokinių supranta vertinimo sistemą 5 klasėje ir yra susipažinę su mokinio elgesio taisyklėmis, 50 proc. </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(4) </a:t>
            </a:r>
            <a:r>
              <a:rPr lang="lt-LT" sz="2400" dirty="0">
                <a:latin typeface="Times New Roman"/>
                <a:ea typeface="Calibri"/>
              </a:rPr>
              <a:t>supranta ir susipažinę iš dalies.</a:t>
            </a:r>
            <a:endParaRPr lang="lt-LT" sz="2400" dirty="0"/>
          </a:p>
        </p:txBody>
      </p:sp>
      <p:pic>
        <p:nvPicPr>
          <p:cNvPr id="8" name="Paveikslėlis 7">
            <a:extLst>
              <a:ext uri="{FF2B5EF4-FFF2-40B4-BE49-F238E27FC236}">
                <a16:creationId xmlns:a16="http://schemas.microsoft.com/office/drawing/2014/main" id="{6C5F2A4F-C6B6-4181-4692-3AC3AA003F92}"/>
              </a:ext>
            </a:extLst>
          </p:cNvPr>
          <p:cNvPicPr>
            <a:picLocks noChangeAspect="1"/>
          </p:cNvPicPr>
          <p:nvPr/>
        </p:nvPicPr>
        <p:blipFill>
          <a:blip r:embed="rId2"/>
          <a:stretch>
            <a:fillRect/>
          </a:stretch>
        </p:blipFill>
        <p:spPr>
          <a:xfrm>
            <a:off x="650004" y="1844824"/>
            <a:ext cx="7882436" cy="4574433"/>
          </a:xfrm>
          <a:prstGeom prst="rect">
            <a:avLst/>
          </a:prstGeom>
        </p:spPr>
      </p:pic>
    </p:spTree>
    <p:extLst>
      <p:ext uri="{BB962C8B-B14F-4D97-AF65-F5344CB8AC3E}">
        <p14:creationId xmlns:p14="http://schemas.microsoft.com/office/powerpoint/2010/main" val="3001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A2B3AD-BF4C-4614-AB36-E6CDE39827C9}"/>
              </a:ext>
            </a:extLst>
          </p:cNvPr>
          <p:cNvSpPr txBox="1"/>
          <p:nvPr/>
        </p:nvSpPr>
        <p:spPr>
          <a:xfrm>
            <a:off x="539551" y="404664"/>
            <a:ext cx="8280919" cy="707886"/>
          </a:xfrm>
          <a:prstGeom prst="rect">
            <a:avLst/>
          </a:prstGeom>
          <a:noFill/>
        </p:spPr>
        <p:txBody>
          <a:bodyPr wrap="square" rtlCol="0">
            <a:spAutoFit/>
          </a:bodyPr>
          <a:lstStyle/>
          <a:p>
            <a:r>
              <a:rPr lang="lt-LT" sz="2000" dirty="0"/>
              <a:t>19.  50 proc. (4) mokinių žino apie mokinių tarybos  veiklą, 12 proc. (1) žino iš dalies ir 38 proc. (3) nežino.</a:t>
            </a:r>
          </a:p>
        </p:txBody>
      </p:sp>
      <p:pic>
        <p:nvPicPr>
          <p:cNvPr id="4" name="Paveikslėlis 3">
            <a:extLst>
              <a:ext uri="{FF2B5EF4-FFF2-40B4-BE49-F238E27FC236}">
                <a16:creationId xmlns:a16="http://schemas.microsoft.com/office/drawing/2014/main" id="{F42E7381-A7F8-BEE4-0576-A2CAF16318EB}"/>
              </a:ext>
            </a:extLst>
          </p:cNvPr>
          <p:cNvPicPr>
            <a:picLocks noChangeAspect="1"/>
          </p:cNvPicPr>
          <p:nvPr/>
        </p:nvPicPr>
        <p:blipFill>
          <a:blip r:embed="rId2"/>
          <a:stretch>
            <a:fillRect/>
          </a:stretch>
        </p:blipFill>
        <p:spPr>
          <a:xfrm>
            <a:off x="683569" y="1556792"/>
            <a:ext cx="7992888" cy="4608512"/>
          </a:xfrm>
          <a:prstGeom prst="rect">
            <a:avLst/>
          </a:prstGeom>
        </p:spPr>
      </p:pic>
    </p:spTree>
    <p:extLst>
      <p:ext uri="{BB962C8B-B14F-4D97-AF65-F5344CB8AC3E}">
        <p14:creationId xmlns:p14="http://schemas.microsoft.com/office/powerpoint/2010/main" val="412796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Stačiakampis 2"/>
          <p:cNvSpPr/>
          <p:nvPr/>
        </p:nvSpPr>
        <p:spPr>
          <a:xfrm>
            <a:off x="575556" y="0"/>
            <a:ext cx="7992888" cy="3521220"/>
          </a:xfrm>
          <a:prstGeom prst="rect">
            <a:avLst/>
          </a:prstGeom>
        </p:spPr>
        <p:txBody>
          <a:bodyPr wrap="square">
            <a:spAutoFit/>
          </a:bodyPr>
          <a:lstStyle/>
          <a:p>
            <a:pPr lvl="0">
              <a:lnSpc>
                <a:spcPct val="115000"/>
              </a:lnSpc>
            </a:pPr>
            <a:r>
              <a:rPr lang="lt-LT" sz="2800" b="1" dirty="0">
                <a:latin typeface="Times New Roman" panose="02020603050405020304" pitchFamily="18" charset="0"/>
                <a:ea typeface="Calibri"/>
                <a:cs typeface="Times New Roman" panose="02020603050405020304" pitchFamily="18" charset="0"/>
              </a:rPr>
              <a:t>20. Mokymo dalykai, kurie nesiseka:</a:t>
            </a:r>
            <a:r>
              <a:rPr lang="lt-LT" sz="2800" dirty="0">
                <a:latin typeface="Times New Roman" panose="02020603050405020304" pitchFamily="18" charset="0"/>
                <a:ea typeface="Calibri"/>
                <a:cs typeface="Times New Roman" panose="02020603050405020304" pitchFamily="18" charset="0"/>
              </a:rPr>
              <a:t> </a:t>
            </a:r>
          </a:p>
          <a:p>
            <a:pPr lvl="0">
              <a:lnSpc>
                <a:spcPct val="115000"/>
              </a:lnSpc>
            </a:pPr>
            <a:r>
              <a:rPr lang="lt-LT" sz="2800" dirty="0">
                <a:latin typeface="Times New Roman" panose="02020603050405020304" pitchFamily="18" charset="0"/>
                <a:ea typeface="Calibri"/>
                <a:cs typeface="Times New Roman" panose="02020603050405020304" pitchFamily="18" charset="0"/>
              </a:rPr>
              <a:t>a</a:t>
            </a:r>
            <a:r>
              <a:rPr lang="lt-LT" sz="2800" dirty="0">
                <a:latin typeface="Times New Roman"/>
                <a:ea typeface="Calibri"/>
                <a:cs typeface="Times New Roman"/>
              </a:rPr>
              <a:t>nglų k.  –   50 % (4),</a:t>
            </a:r>
            <a:r>
              <a:rPr lang="lt-LT" sz="2800" dirty="0">
                <a:solidFill>
                  <a:prstClr val="black"/>
                </a:solidFill>
                <a:latin typeface="Times New Roman"/>
                <a:ea typeface="Calibri"/>
                <a:cs typeface="Times New Roman"/>
              </a:rPr>
              <a:t> </a:t>
            </a:r>
          </a:p>
          <a:p>
            <a:pPr lvl="0">
              <a:lnSpc>
                <a:spcPct val="115000"/>
              </a:lnSpc>
            </a:pPr>
            <a:r>
              <a:rPr lang="lt-LT" sz="2800" dirty="0">
                <a:solidFill>
                  <a:prstClr val="black"/>
                </a:solidFill>
                <a:latin typeface="Times New Roman"/>
                <a:ea typeface="Calibri"/>
                <a:cs typeface="Times New Roman"/>
              </a:rPr>
              <a:t>dailė – 25 % (2) ,</a:t>
            </a:r>
          </a:p>
          <a:p>
            <a:pPr lvl="0">
              <a:lnSpc>
                <a:spcPct val="115000"/>
              </a:lnSpc>
            </a:pPr>
            <a:r>
              <a:rPr lang="lt-LT" sz="2800" dirty="0">
                <a:solidFill>
                  <a:prstClr val="black"/>
                </a:solidFill>
                <a:latin typeface="Times New Roman"/>
                <a:ea typeface="Calibri"/>
                <a:cs typeface="Times New Roman"/>
              </a:rPr>
              <a:t> muzika</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matematika</a:t>
            </a:r>
            <a:r>
              <a:rPr lang="lt-LT" sz="2800" dirty="0">
                <a:solidFill>
                  <a:prstClr val="black"/>
                </a:solidFill>
                <a:latin typeface="Times New Roman"/>
                <a:ea typeface="Calibri"/>
                <a:cs typeface="Times New Roman"/>
              </a:rPr>
              <a:t> ir istorija </a:t>
            </a:r>
            <a:r>
              <a:rPr kumimoji="0" lang="lt-LT" sz="2800" b="0" i="0" u="none" strike="noStrike" kern="1200" cap="none" spc="0" normalizeH="0" baseline="0" noProof="0" dirty="0">
                <a:ln>
                  <a:noFill/>
                </a:ln>
                <a:solidFill>
                  <a:prstClr val="black"/>
                </a:solidFill>
                <a:effectLst/>
                <a:uLnTx/>
                <a:uFillTx/>
                <a:latin typeface="Times New Roman"/>
                <a:ea typeface="Calibri"/>
                <a:cs typeface="Times New Roman"/>
              </a:rPr>
              <a:t> – po 12</a:t>
            </a:r>
            <a:r>
              <a:rPr kumimoji="0" lang="en-US" sz="2800" b="0" i="0" u="none" strike="noStrike" kern="1200" cap="none" spc="0" normalizeH="0" baseline="0" noProof="0" dirty="0">
                <a:ln>
                  <a:noFill/>
                </a:ln>
                <a:solidFill>
                  <a:prstClr val="black"/>
                </a:solidFill>
                <a:effectLst/>
                <a:uLnTx/>
                <a:uFillTx/>
                <a:latin typeface="Times New Roman"/>
                <a:ea typeface="Calibri"/>
                <a:cs typeface="Times New Roman"/>
              </a:rPr>
              <a:t>,5% (1)</a:t>
            </a:r>
          </a:p>
          <a:p>
            <a:pPr lvl="0">
              <a:lnSpc>
                <a:spcPct val="115000"/>
              </a:lnSpc>
            </a:pPr>
            <a:endParaRPr lang="lt-LT" sz="2800" dirty="0">
              <a:solidFill>
                <a:prstClr val="black"/>
              </a:solidFill>
              <a:latin typeface="Times New Roman"/>
              <a:ea typeface="Calibri"/>
              <a:cs typeface="Times New Roman"/>
            </a:endParaRPr>
          </a:p>
          <a:p>
            <a:pPr lvl="0">
              <a:lnSpc>
                <a:spcPct val="115000"/>
              </a:lnSpc>
            </a:pPr>
            <a:r>
              <a:rPr lang="lt-LT" sz="2800" b="1" u="sng" dirty="0">
                <a:latin typeface="Times New Roman" panose="02020603050405020304" pitchFamily="18" charset="0"/>
                <a:ea typeface="Calibri"/>
                <a:cs typeface="Times New Roman" panose="02020603050405020304" pitchFamily="18" charset="0"/>
              </a:rPr>
              <a:t>nes</a:t>
            </a:r>
            <a:r>
              <a:rPr lang="lt-LT" sz="2800" dirty="0">
                <a:latin typeface="Times New Roman" panose="02020603050405020304" pitchFamily="18" charset="0"/>
                <a:ea typeface="Calibri"/>
                <a:cs typeface="Times New Roman" panose="02020603050405020304" pitchFamily="18" charset="0"/>
              </a:rPr>
              <a:t> </a:t>
            </a:r>
            <a:r>
              <a:rPr lang="lt-LT" sz="2800" dirty="0">
                <a:solidFill>
                  <a:prstClr val="black"/>
                </a:solidFill>
                <a:latin typeface="Times New Roman" panose="02020603050405020304" pitchFamily="18" charset="0"/>
                <a:ea typeface="Calibri"/>
                <a:cs typeface="Times New Roman" panose="02020603050405020304" pitchFamily="18" charset="0"/>
              </a:rPr>
              <a:t>nesupranta (3</a:t>
            </a:r>
            <a:r>
              <a:rPr lang="en-US" sz="2800" dirty="0">
                <a:solidFill>
                  <a:prstClr val="black"/>
                </a:solidFill>
                <a:latin typeface="Times New Roman" panose="02020603050405020304" pitchFamily="18" charset="0"/>
                <a:ea typeface="Calibri"/>
                <a:cs typeface="Times New Roman" panose="02020603050405020304" pitchFamily="18" charset="0"/>
              </a:rPr>
              <a:t>8</a:t>
            </a:r>
            <a:r>
              <a:rPr lang="lt-LT" sz="2800" dirty="0">
                <a:solidFill>
                  <a:prstClr val="black"/>
                </a:solidFill>
                <a:latin typeface="Times New Roman" panose="02020603050405020304" pitchFamily="18" charset="0"/>
                <a:ea typeface="Calibri"/>
                <a:cs typeface="Times New Roman" panose="02020603050405020304" pitchFamily="18" charset="0"/>
              </a:rPr>
              <a:t> </a:t>
            </a:r>
            <a:r>
              <a:rPr lang="lt-LT" sz="2800" dirty="0">
                <a:solidFill>
                  <a:prstClr val="black"/>
                </a:solidFill>
                <a:latin typeface="Times New Roman"/>
                <a:ea typeface="Calibri"/>
                <a:cs typeface="Times New Roman"/>
              </a:rPr>
              <a:t>%</a:t>
            </a:r>
            <a:r>
              <a:rPr lang="lt-LT" sz="2800" dirty="0">
                <a:solidFill>
                  <a:prstClr val="black"/>
                </a:solidFill>
                <a:latin typeface="Times New Roman" panose="02020603050405020304" pitchFamily="18" charset="0"/>
                <a:ea typeface="Calibri"/>
                <a:cs typeface="Times New Roman" panose="02020603050405020304" pitchFamily="18" charset="0"/>
              </a:rPr>
              <a:t>), </a:t>
            </a:r>
            <a:r>
              <a:rPr lang="lt-LT" sz="2800" dirty="0" err="1">
                <a:solidFill>
                  <a:prstClr val="black"/>
                </a:solidFill>
                <a:latin typeface="Times New Roman" panose="02020603050405020304" pitchFamily="18" charset="0"/>
                <a:ea typeface="Calibri"/>
                <a:cs typeface="Times New Roman" panose="02020603050405020304" pitchFamily="18" charset="0"/>
              </a:rPr>
              <a:t>tru</a:t>
            </a:r>
            <a:r>
              <a:rPr lang="en-US" sz="2800" dirty="0">
                <a:solidFill>
                  <a:prstClr val="black"/>
                </a:solidFill>
                <a:latin typeface="Times New Roman" panose="02020603050405020304" pitchFamily="18" charset="0"/>
                <a:ea typeface="Calibri"/>
                <a:cs typeface="Times New Roman" panose="02020603050405020304" pitchFamily="18" charset="0"/>
              </a:rPr>
              <a:t>k</a:t>
            </a:r>
            <a:r>
              <a:rPr lang="lt-LT" sz="2800" dirty="0" err="1">
                <a:solidFill>
                  <a:prstClr val="black"/>
                </a:solidFill>
                <a:latin typeface="Times New Roman" panose="02020603050405020304" pitchFamily="18" charset="0"/>
                <a:ea typeface="Calibri"/>
                <a:cs typeface="Times New Roman" panose="02020603050405020304" pitchFamily="18" charset="0"/>
              </a:rPr>
              <a:t>do</a:t>
            </a:r>
            <a:r>
              <a:rPr lang="lt-LT" sz="2800" dirty="0">
                <a:solidFill>
                  <a:prstClr val="black"/>
                </a:solidFill>
                <a:latin typeface="Times New Roman" panose="02020603050405020304" pitchFamily="18" charset="0"/>
                <a:ea typeface="Calibri"/>
                <a:cs typeface="Times New Roman" panose="02020603050405020304" pitchFamily="18" charset="0"/>
              </a:rPr>
              <a:t> triukšmas pamokoje (2</a:t>
            </a:r>
            <a:r>
              <a:rPr lang="en-US" sz="2800" dirty="0">
                <a:solidFill>
                  <a:prstClr val="black"/>
                </a:solidFill>
                <a:latin typeface="Times New Roman" panose="02020603050405020304" pitchFamily="18" charset="0"/>
                <a:ea typeface="Calibri"/>
                <a:cs typeface="Times New Roman" panose="02020603050405020304" pitchFamily="18" charset="0"/>
              </a:rPr>
              <a:t>5%) </a:t>
            </a:r>
            <a:r>
              <a:rPr lang="en-US" sz="2800" dirty="0" err="1">
                <a:solidFill>
                  <a:prstClr val="black"/>
                </a:solidFill>
                <a:latin typeface="Times New Roman" panose="02020603050405020304" pitchFamily="18" charset="0"/>
                <a:ea typeface="Calibri"/>
                <a:cs typeface="Times New Roman" panose="02020603050405020304" pitchFamily="18" charset="0"/>
              </a:rPr>
              <a:t>ir</a:t>
            </a:r>
            <a:r>
              <a:rPr lang="en-US" sz="2800" dirty="0">
                <a:solidFill>
                  <a:prstClr val="black"/>
                </a:solidFill>
                <a:latin typeface="Times New Roman" panose="02020603050405020304" pitchFamily="18" charset="0"/>
                <a:ea typeface="Calibri"/>
                <a:cs typeface="Times New Roman" panose="02020603050405020304" pitchFamily="18" charset="0"/>
              </a:rPr>
              <a:t> </a:t>
            </a:r>
            <a:r>
              <a:rPr lang="en-US" sz="2800" dirty="0">
                <a:solidFill>
                  <a:prstClr val="black"/>
                </a:solidFill>
                <a:latin typeface="Times New Roman"/>
                <a:ea typeface="Calibri"/>
                <a:cs typeface="Times New Roman" panose="02020603050405020304" pitchFamily="18" charset="0"/>
              </a:rPr>
              <a:t>k</a:t>
            </a:r>
            <a:r>
              <a:rPr lang="lt-LT" sz="2800" dirty="0" err="1">
                <a:latin typeface="Times New Roman"/>
                <a:ea typeface="Calibri"/>
              </a:rPr>
              <a:t>ita</a:t>
            </a:r>
            <a:r>
              <a:rPr lang="lt-LT" sz="2800" dirty="0">
                <a:latin typeface="Times New Roman"/>
                <a:ea typeface="Calibri"/>
              </a:rPr>
              <a:t>: </a:t>
            </a:r>
            <a:r>
              <a:rPr lang="en-US" sz="2800" dirty="0" err="1">
                <a:latin typeface="Times New Roman"/>
                <a:ea typeface="Calibri"/>
              </a:rPr>
              <a:t>tingi</a:t>
            </a:r>
            <a:r>
              <a:rPr lang="en-US" sz="2800" dirty="0">
                <a:latin typeface="Times New Roman"/>
                <a:ea typeface="Calibri"/>
              </a:rPr>
              <a:t> </a:t>
            </a:r>
            <a:r>
              <a:rPr lang="en-US" sz="2800" dirty="0" err="1">
                <a:latin typeface="Times New Roman"/>
                <a:ea typeface="Calibri"/>
              </a:rPr>
              <a:t>ryte</a:t>
            </a:r>
            <a:r>
              <a:rPr lang="en-US" sz="2800" dirty="0">
                <a:latin typeface="Times New Roman"/>
                <a:ea typeface="Calibri"/>
              </a:rPr>
              <a:t> </a:t>
            </a:r>
            <a:r>
              <a:rPr lang="en-US" sz="2800" dirty="0" err="1">
                <a:latin typeface="Times New Roman"/>
                <a:ea typeface="Calibri"/>
              </a:rPr>
              <a:t>keltis</a:t>
            </a:r>
            <a:r>
              <a:rPr lang="en-US" sz="2800" dirty="0">
                <a:latin typeface="Times New Roman"/>
                <a:ea typeface="Calibri"/>
              </a:rPr>
              <a:t>, </a:t>
            </a:r>
            <a:r>
              <a:rPr lang="en-US" sz="2800" dirty="0" err="1">
                <a:latin typeface="Times New Roman"/>
                <a:ea typeface="Calibri"/>
              </a:rPr>
              <a:t>nesusikaupia</a:t>
            </a:r>
            <a:r>
              <a:rPr lang="lt-LT" sz="2800" dirty="0">
                <a:latin typeface="Times New Roman"/>
                <a:ea typeface="Calibri"/>
              </a:rPr>
              <a:t> (1</a:t>
            </a:r>
            <a:r>
              <a:rPr lang="en-US" sz="2800" dirty="0">
                <a:latin typeface="Times New Roman"/>
                <a:ea typeface="Calibri"/>
              </a:rPr>
              <a:t>2,5</a:t>
            </a:r>
            <a:r>
              <a:rPr lang="lt-LT" sz="2800" dirty="0">
                <a:latin typeface="Times New Roman"/>
                <a:ea typeface="Calibri"/>
              </a:rPr>
              <a:t> </a:t>
            </a:r>
            <a:r>
              <a:rPr lang="en-US" sz="2800" dirty="0">
                <a:latin typeface="Times New Roman"/>
                <a:ea typeface="Calibri"/>
              </a:rPr>
              <a:t>%).</a:t>
            </a:r>
            <a:endParaRPr lang="lt-LT" sz="2800" b="1" dirty="0">
              <a:latin typeface="Times New Roman" panose="02020603050405020304" pitchFamily="18" charset="0"/>
              <a:ea typeface="Calibri"/>
              <a:cs typeface="Times New Roman" panose="02020603050405020304"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330546"/>
            <a:ext cx="7488832" cy="226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8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57808" y="332656"/>
            <a:ext cx="7772400" cy="1800200"/>
          </a:xfrm>
        </p:spPr>
        <p:txBody>
          <a:bodyPr>
            <a:noAutofit/>
          </a:bodyPr>
          <a:lstStyle/>
          <a:p>
            <a:pPr algn="ctr">
              <a:lnSpc>
                <a:spcPct val="100000"/>
              </a:lnSpc>
            </a:pP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br>
              <a:rPr lang="lt-LT" sz="3200" b="1" dirty="0">
                <a:latin typeface="Times New Roman" pitchFamily="18" charset="0"/>
                <a:cs typeface="Times New Roman" pitchFamily="18" charset="0"/>
              </a:rPr>
            </a:br>
            <a:r>
              <a:rPr lang="lt-LT" sz="4000" b="1" dirty="0">
                <a:latin typeface="Times New Roman" pitchFamily="18" charset="0"/>
                <a:cs typeface="Times New Roman" pitchFamily="18" charset="0"/>
              </a:rPr>
              <a:t>Mokinių, tėvų, mokytojų anketinės apklausos</a:t>
            </a:r>
            <a:r>
              <a:rPr lang="lt-LT" sz="4000" dirty="0">
                <a:latin typeface="Times New Roman" pitchFamily="18" charset="0"/>
                <a:cs typeface="Times New Roman" pitchFamily="18" charset="0"/>
              </a:rPr>
              <a:t> </a:t>
            </a:r>
            <a:r>
              <a:rPr lang="lt-LT" sz="4000" b="1" dirty="0">
                <a:latin typeface="Times New Roman" pitchFamily="18" charset="0"/>
                <a:cs typeface="Times New Roman" pitchFamily="18" charset="0"/>
              </a:rPr>
              <a:t>analizė ir išvados</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pic>
        <p:nvPicPr>
          <p:cNvPr id="3074" name="Paveikslėlis 1" descr="Aprašas: http://oasishr.com/wp-content/uploads/2014/09/Engagement-Surve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36" y="2420888"/>
            <a:ext cx="5472608" cy="362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208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5" name="Stačiakampis 4"/>
          <p:cNvSpPr/>
          <p:nvPr/>
        </p:nvSpPr>
        <p:spPr>
          <a:xfrm>
            <a:off x="323528" y="4581128"/>
            <a:ext cx="8136904" cy="2105192"/>
          </a:xfrm>
          <a:prstGeom prst="rect">
            <a:avLst/>
          </a:prstGeom>
        </p:spPr>
        <p:txBody>
          <a:bodyPr wrap="square">
            <a:spAutoFit/>
          </a:bodyPr>
          <a:lstStyle/>
          <a:p>
            <a:pPr algn="just">
              <a:lnSpc>
                <a:spcPct val="115000"/>
              </a:lnSpc>
              <a:spcAft>
                <a:spcPts val="0"/>
              </a:spcAft>
            </a:pPr>
            <a:r>
              <a:rPr lang="lt-LT" sz="2400" dirty="0">
                <a:latin typeface="Times New Roman" panose="02020603050405020304" pitchFamily="18" charset="0"/>
                <a:ea typeface="Calibri"/>
                <a:cs typeface="Times New Roman" panose="02020603050405020304" pitchFamily="18" charset="0"/>
              </a:rPr>
              <a:t>21. </a:t>
            </a:r>
            <a:r>
              <a:rPr lang="lt-LT" sz="2400" dirty="0">
                <a:latin typeface="Times New Roman"/>
                <a:ea typeface="Calibri"/>
                <a:cs typeface="Times New Roman"/>
              </a:rPr>
              <a:t>Mokiniai kreipiasi pagalbos į: mokytojus, </a:t>
            </a:r>
            <a:r>
              <a:rPr lang="lt-LT" sz="2400">
                <a:latin typeface="Times New Roman"/>
                <a:ea typeface="Calibri"/>
                <a:cs typeface="Times New Roman"/>
              </a:rPr>
              <a:t>pagalbos specialistus, </a:t>
            </a:r>
            <a:r>
              <a:rPr lang="lt-LT" sz="2400" dirty="0">
                <a:latin typeface="Times New Roman"/>
                <a:ea typeface="Calibri"/>
                <a:cs typeface="Times New Roman"/>
              </a:rPr>
              <a:t>klasės auklėtoją, </a:t>
            </a:r>
            <a:r>
              <a:rPr lang="en-US" sz="2400" dirty="0" err="1">
                <a:latin typeface="Times New Roman"/>
                <a:ea typeface="Calibri"/>
                <a:cs typeface="Times New Roman"/>
              </a:rPr>
              <a:t>direktor</a:t>
            </a:r>
            <a:r>
              <a:rPr lang="lt-LT" sz="2400" dirty="0">
                <a:latin typeface="Times New Roman"/>
                <a:ea typeface="Calibri"/>
                <a:cs typeface="Times New Roman"/>
              </a:rPr>
              <a:t>ę, tėvus, draugus, kitus suaugusius.</a:t>
            </a:r>
            <a:endParaRPr lang="lt-LT" sz="2000" dirty="0">
              <a:latin typeface="Calibri"/>
              <a:ea typeface="Calibri"/>
              <a:cs typeface="Times New Roman"/>
            </a:endParaRPr>
          </a:p>
          <a:p>
            <a:r>
              <a:rPr lang="lt-LT" sz="2400" dirty="0">
                <a:latin typeface="Times New Roman"/>
                <a:ea typeface="Calibri"/>
              </a:rPr>
              <a:t>Tėvai kreipiasi pagalbos į  klasės auklėtoją, socialinę pedagogę, mokytojus ir direktorę.</a:t>
            </a:r>
            <a:endParaRPr lang="lt-LT" sz="2400"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6" name="Rectangle 3"/>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12" name="Paveikslėlis 11">
            <a:extLst>
              <a:ext uri="{FF2B5EF4-FFF2-40B4-BE49-F238E27FC236}">
                <a16:creationId xmlns:a16="http://schemas.microsoft.com/office/drawing/2014/main" id="{FA50D64E-7846-381D-41D2-86BFFB116FA9}"/>
              </a:ext>
            </a:extLst>
          </p:cNvPr>
          <p:cNvPicPr>
            <a:picLocks noChangeAspect="1"/>
          </p:cNvPicPr>
          <p:nvPr/>
        </p:nvPicPr>
        <p:blipFill>
          <a:blip r:embed="rId2"/>
          <a:stretch>
            <a:fillRect/>
          </a:stretch>
        </p:blipFill>
        <p:spPr>
          <a:xfrm>
            <a:off x="323528" y="260650"/>
            <a:ext cx="8496944" cy="4104450"/>
          </a:xfrm>
          <a:prstGeom prst="rect">
            <a:avLst/>
          </a:prstGeom>
        </p:spPr>
      </p:pic>
    </p:spTree>
    <p:extLst>
      <p:ext uri="{BB962C8B-B14F-4D97-AF65-F5344CB8AC3E}">
        <p14:creationId xmlns:p14="http://schemas.microsoft.com/office/powerpoint/2010/main" val="2142976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23528" y="692696"/>
            <a:ext cx="8276456" cy="3024336"/>
          </a:xfrm>
        </p:spPr>
        <p:txBody>
          <a:bodyPr>
            <a:normAutofit/>
          </a:bodyPr>
          <a:lstStyle/>
          <a:p>
            <a:pPr marL="342900" marR="0" lvl="0" indent="-342900" algn="just" defTabSz="914400" rtl="0" eaLnBrk="1" fontAlgn="auto" latinLnBrk="0" hangingPunct="1">
              <a:lnSpc>
                <a:spcPct val="115000"/>
              </a:lnSpc>
              <a:spcBef>
                <a:spcPct val="20000"/>
              </a:spcBef>
              <a:spcAft>
                <a:spcPts val="0"/>
              </a:spcAft>
              <a:buClrTx/>
              <a:buSzTx/>
              <a:buFont typeface="Arial" pitchFamily="34" charset="0"/>
              <a:buChar char="•"/>
              <a:tabLst/>
              <a:defRPr/>
            </a:pPr>
            <a:r>
              <a:rPr lang="lt-LT" sz="3200" b="1" dirty="0">
                <a:solidFill>
                  <a:schemeClr val="tx1"/>
                </a:solidFill>
                <a:latin typeface="Times New Roman" pitchFamily="18" charset="0"/>
                <a:cs typeface="Times New Roman" pitchFamily="18" charset="0"/>
              </a:rPr>
              <a:t>22. Mokyklos bibliotekoje lankosi</a:t>
            </a:r>
            <a:r>
              <a:rPr lang="en-US" sz="3200" b="1" dirty="0">
                <a:solidFill>
                  <a:schemeClr val="tx1"/>
                </a:solidFill>
                <a:latin typeface="Times New Roman" pitchFamily="18" charset="0"/>
                <a:cs typeface="Times New Roman"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87,5</a:t>
            </a:r>
            <a:r>
              <a:rPr kumimoji="0" lang="lt-LT" sz="2800" b="1"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 (7)</a:t>
            </a:r>
          </a:p>
          <a:p>
            <a:pPr marL="0" indent="0" algn="just">
              <a:lnSpc>
                <a:spcPct val="115000"/>
              </a:lnSpc>
              <a:spcAft>
                <a:spcPts val="0"/>
              </a:spcAft>
              <a:buNone/>
            </a:pPr>
            <a:r>
              <a:rPr lang="lt-LT" sz="3200" b="1" dirty="0">
                <a:solidFill>
                  <a:schemeClr val="tx1"/>
                </a:solidFill>
                <a:latin typeface="Times New Roman" pitchFamily="18" charset="0"/>
                <a:cs typeface="Times New Roman" pitchFamily="18" charset="0"/>
              </a:rPr>
              <a:t>penktokų. Bibliotekoje jie:</a:t>
            </a:r>
            <a:endParaRPr lang="lt-LT" sz="28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lt-LT" sz="2800" dirty="0">
                <a:solidFill>
                  <a:schemeClr val="tx1"/>
                </a:solidFill>
                <a:latin typeface="Times New Roman" panose="02020603050405020304" pitchFamily="18" charset="0"/>
                <a:ea typeface="Calibri"/>
                <a:cs typeface="Times New Roman" panose="02020603050405020304" pitchFamily="18" charset="0"/>
              </a:rPr>
              <a:t>Žaidžia </a:t>
            </a:r>
          </a:p>
          <a:p>
            <a:pPr marL="342900" marR="0" lvl="0" indent="-342900" algn="just" defTabSz="914400" rtl="0" eaLnBrk="1" fontAlgn="auto" latinLnBrk="0" hangingPunct="1">
              <a:lnSpc>
                <a:spcPct val="115000"/>
              </a:lnSpc>
              <a:spcBef>
                <a:spcPct val="20000"/>
              </a:spcBef>
              <a:spcAft>
                <a:spcPts val="0"/>
              </a:spcAft>
              <a:buClrTx/>
              <a:buSzTx/>
              <a:buFont typeface="Arial" pitchFamily="34" charset="0"/>
              <a:buChar char="•"/>
              <a:tabLst/>
              <a:defRPr/>
            </a:pPr>
            <a:r>
              <a:rPr lang="lt-LT" sz="2800" dirty="0">
                <a:solidFill>
                  <a:schemeClr val="tx1"/>
                </a:solidFill>
                <a:latin typeface="Times New Roman" panose="02020603050405020304" pitchFamily="18" charset="0"/>
                <a:ea typeface="Calibri"/>
                <a:cs typeface="Times New Roman" panose="02020603050405020304" pitchFamily="18" charset="0"/>
              </a:rPr>
              <a:t>Pasiima knygas, leidžia laiką su draugais </a:t>
            </a:r>
          </a:p>
          <a:p>
            <a:r>
              <a:rPr lang="lt-LT" sz="2800" dirty="0">
                <a:solidFill>
                  <a:schemeClr val="tx1"/>
                </a:solidFill>
                <a:latin typeface="Times New Roman" panose="02020603050405020304" pitchFamily="18" charset="0"/>
                <a:ea typeface="Calibri"/>
                <a:cs typeface="Times New Roman" panose="02020603050405020304" pitchFamily="18" charset="0"/>
              </a:rPr>
              <a:t>Ieško informacijos, ruošia pamokas.</a:t>
            </a:r>
            <a:endParaRPr lang="lt-LT" sz="2800" dirty="0">
              <a:solidFill>
                <a:schemeClr val="tx1"/>
              </a:solidFill>
              <a:effectLst/>
              <a:latin typeface="Times New Roman" panose="02020603050405020304" pitchFamily="18" charset="0"/>
              <a:ea typeface="Calibri"/>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157" y="4099997"/>
            <a:ext cx="4464496" cy="272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267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Stačiakampis 2"/>
          <p:cNvSpPr/>
          <p:nvPr/>
        </p:nvSpPr>
        <p:spPr>
          <a:xfrm>
            <a:off x="683568" y="692696"/>
            <a:ext cx="7992888" cy="3153940"/>
          </a:xfrm>
          <a:prstGeom prst="rect">
            <a:avLst/>
          </a:prstGeom>
        </p:spPr>
        <p:txBody>
          <a:bodyPr wrap="square">
            <a:spAutoFit/>
          </a:bodyPr>
          <a:lstStyle/>
          <a:p>
            <a:pPr algn="just">
              <a:lnSpc>
                <a:spcPct val="115000"/>
              </a:lnSpc>
              <a:spcAft>
                <a:spcPts val="0"/>
              </a:spcAft>
            </a:pPr>
            <a:r>
              <a:rPr lang="lt-LT" sz="2800" dirty="0">
                <a:latin typeface="Times New Roman" panose="02020603050405020304" pitchFamily="18" charset="0"/>
                <a:ea typeface="Calibri"/>
                <a:cs typeface="Times New Roman" panose="02020603050405020304" pitchFamily="18" charset="0"/>
              </a:rPr>
              <a:t>23. </a:t>
            </a:r>
            <a:r>
              <a:rPr lang="lt-LT" sz="2800" b="1" dirty="0">
                <a:latin typeface="Times New Roman" panose="02020603050405020304" pitchFamily="18" charset="0"/>
                <a:ea typeface="Calibri"/>
                <a:cs typeface="Times New Roman" panose="02020603050405020304" pitchFamily="18" charset="0"/>
              </a:rPr>
              <a:t>Būreliai kuriuos lanko penktokai </a:t>
            </a:r>
            <a:r>
              <a:rPr lang="lt-LT" sz="2800" dirty="0">
                <a:latin typeface="Times New Roman" panose="02020603050405020304" pitchFamily="18" charset="0"/>
                <a:ea typeface="Calibri"/>
                <a:cs typeface="Times New Roman" panose="02020603050405020304" pitchFamily="18" charset="0"/>
              </a:rPr>
              <a:t>: </a:t>
            </a:r>
            <a:r>
              <a:rPr lang="lt-LT" sz="2800" dirty="0">
                <a:effectLst/>
                <a:latin typeface="Times New Roman" panose="02020603050405020304" pitchFamily="18" charset="0"/>
                <a:ea typeface="Calibri" panose="020F0502020204030204" pitchFamily="34" charset="0"/>
              </a:rPr>
              <a:t>technologijų (medžio),  futbolas, instrumentalistų, meno mokykla.</a:t>
            </a:r>
          </a:p>
          <a:p>
            <a:pPr algn="just">
              <a:lnSpc>
                <a:spcPct val="115000"/>
              </a:lnSpc>
              <a:spcAft>
                <a:spcPts val="0"/>
              </a:spcAft>
            </a:pPr>
            <a:endParaRPr lang="lt-LT" sz="2800" dirty="0">
              <a:effectLst/>
              <a:latin typeface="Times New Roman" panose="02020603050405020304" pitchFamily="18" charset="0"/>
              <a:ea typeface="Calibri" panose="020F0502020204030204" pitchFamily="34" charset="0"/>
            </a:endParaRPr>
          </a:p>
          <a:p>
            <a:pPr algn="just">
              <a:lnSpc>
                <a:spcPct val="115000"/>
              </a:lnSpc>
              <a:spcAft>
                <a:spcPts val="0"/>
              </a:spcAft>
            </a:pPr>
            <a:r>
              <a:rPr lang="lt-LT" sz="2800" dirty="0">
                <a:latin typeface="Times New Roman" panose="02020603050405020304" pitchFamily="18" charset="0"/>
                <a:ea typeface="Calibri"/>
                <a:cs typeface="Times New Roman" panose="02020603050405020304" pitchFamily="18" charset="0"/>
              </a:rPr>
              <a:t> 24. </a:t>
            </a:r>
            <a:r>
              <a:rPr lang="lt-LT" sz="2800" b="1" dirty="0">
                <a:latin typeface="Times New Roman" panose="02020603050405020304" pitchFamily="18" charset="0"/>
                <a:ea typeface="Calibri"/>
                <a:cs typeface="Times New Roman" panose="02020603050405020304" pitchFamily="18" charset="0"/>
              </a:rPr>
              <a:t>Kitais metais norėtų: </a:t>
            </a:r>
          </a:p>
          <a:p>
            <a:pPr algn="just">
              <a:lnSpc>
                <a:spcPct val="115000"/>
              </a:lnSpc>
              <a:spcAft>
                <a:spcPts val="1000"/>
              </a:spcAft>
            </a:pPr>
            <a:r>
              <a:rPr lang="lt-LT" sz="2800" dirty="0">
                <a:latin typeface="Times New Roman" panose="02020603050405020304" pitchFamily="18" charset="0"/>
                <a:ea typeface="Calibri" panose="020F0502020204030204" pitchFamily="34" charset="0"/>
                <a:cs typeface="Times New Roman" panose="02020603050405020304" pitchFamily="18" charset="0"/>
              </a:rPr>
              <a:t>Piešimo ir plaukimo būrelių.</a:t>
            </a:r>
            <a:endParaRPr lang="lt-L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lt-LT" sz="2800" dirty="0">
              <a:latin typeface="Times New Roman" panose="02020603050405020304" pitchFamily="18" charset="0"/>
              <a:ea typeface="Calibri"/>
              <a:cs typeface="Times New Roman" panose="02020603050405020304" pitchFamily="18" charset="0"/>
            </a:endParaRPr>
          </a:p>
        </p:txBody>
      </p:sp>
      <p:sp>
        <p:nvSpPr>
          <p:cNvPr id="4" name="AutoShape 2" descr="Vaizdo rezultatas pagal užklausą „bureli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5" name="AutoShape 4" descr="Vaizdo rezultatas pagal užklausą „burelia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642" y="4733328"/>
            <a:ext cx="2963358" cy="212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017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p:cNvSpPr>
            <a:spLocks noGrp="1"/>
          </p:cNvSpPr>
          <p:nvPr>
            <p:ph idx="1"/>
          </p:nvPr>
        </p:nvSpPr>
        <p:spPr>
          <a:xfrm>
            <a:off x="395536" y="836712"/>
            <a:ext cx="8301608" cy="2808312"/>
          </a:xfrm>
        </p:spPr>
        <p:txBody>
          <a:bodyPr>
            <a:normAutofit fontScale="85000" lnSpcReduction="20000"/>
          </a:bodyPr>
          <a:lstStyle/>
          <a:p>
            <a:pPr marL="0" indent="0">
              <a:lnSpc>
                <a:spcPct val="115000"/>
              </a:lnSpc>
              <a:spcAft>
                <a:spcPts val="0"/>
              </a:spcAft>
              <a:buNone/>
            </a:pPr>
            <a:r>
              <a:rPr lang="lt-LT" sz="3200" dirty="0">
                <a:solidFill>
                  <a:schemeClr val="tx1"/>
                </a:solidFill>
                <a:latin typeface="Times New Roman" panose="02020603050405020304" pitchFamily="18" charset="0"/>
                <a:cs typeface="Times New Roman" panose="02020603050405020304" pitchFamily="18" charset="0"/>
              </a:rPr>
              <a:t> </a:t>
            </a:r>
            <a:r>
              <a:rPr lang="lt-LT" sz="3200" b="1" dirty="0">
                <a:solidFill>
                  <a:schemeClr val="tx1"/>
                </a:solidFill>
                <a:latin typeface="Times New Roman" panose="02020603050405020304" pitchFamily="18" charset="0"/>
                <a:cs typeface="Times New Roman" panose="02020603050405020304" pitchFamily="18" charset="0"/>
              </a:rPr>
              <a:t>Priimtiniausios bendradarbiavimo su mokykla formos tėvams: </a:t>
            </a:r>
          </a:p>
          <a:p>
            <a:pPr>
              <a:lnSpc>
                <a:spcPct val="115000"/>
              </a:lnSpc>
              <a:spcAft>
                <a:spcPts val="0"/>
              </a:spcAft>
            </a:pPr>
            <a:r>
              <a:rPr lang="lt-LT" sz="2800" dirty="0">
                <a:solidFill>
                  <a:schemeClr val="tx1"/>
                </a:solidFill>
                <a:latin typeface="Times New Roman" panose="02020603050405020304" pitchFamily="18" charset="0"/>
                <a:ea typeface="Calibri"/>
                <a:cs typeface="Times New Roman" panose="02020603050405020304" pitchFamily="18" charset="0"/>
              </a:rPr>
              <a:t>i</a:t>
            </a:r>
            <a:r>
              <a:rPr lang="lt-LT" sz="2800" dirty="0">
                <a:solidFill>
                  <a:schemeClr val="tx1"/>
                </a:solidFill>
                <a:latin typeface="Times New Roman" panose="02020603050405020304" pitchFamily="18" charset="0"/>
                <a:ea typeface="Times New Roman"/>
                <a:cs typeface="Times New Roman" panose="02020603050405020304" pitchFamily="18" charset="0"/>
              </a:rPr>
              <a:t>ndividualūs pokalbiai - 75 </a:t>
            </a:r>
            <a:r>
              <a:rPr lang="lt-LT" sz="2800" dirty="0">
                <a:solidFill>
                  <a:schemeClr val="tx1"/>
                </a:solidFill>
                <a:latin typeface="Times New Roman" panose="02020603050405020304" pitchFamily="18" charset="0"/>
                <a:ea typeface="Calibri"/>
                <a:cs typeface="Times New Roman" panose="02020603050405020304" pitchFamily="18" charset="0"/>
              </a:rPr>
              <a:t>%, </a:t>
            </a:r>
          </a:p>
          <a:p>
            <a:pPr>
              <a:lnSpc>
                <a:spcPct val="115000"/>
              </a:lnSpc>
              <a:spcAft>
                <a:spcPts val="0"/>
              </a:spcAft>
            </a:pPr>
            <a:r>
              <a:rPr lang="lt-LT" sz="2800" dirty="0">
                <a:solidFill>
                  <a:schemeClr val="tx1"/>
                </a:solidFill>
                <a:latin typeface="Times New Roman" panose="02020603050405020304" pitchFamily="18" charset="0"/>
                <a:ea typeface="Calibri"/>
                <a:cs typeface="Times New Roman" panose="02020603050405020304" pitchFamily="18" charset="0"/>
              </a:rPr>
              <a:t>r</a:t>
            </a:r>
            <a:r>
              <a:rPr lang="lt-LT" sz="2800" dirty="0">
                <a:solidFill>
                  <a:schemeClr val="tx1"/>
                </a:solidFill>
                <a:latin typeface="Times New Roman" panose="02020603050405020304" pitchFamily="18" charset="0"/>
                <a:ea typeface="Times New Roman"/>
                <a:cs typeface="Times New Roman" panose="02020603050405020304" pitchFamily="18" charset="0"/>
              </a:rPr>
              <a:t>aštu pateikta informacija – 62,5 </a:t>
            </a:r>
            <a:r>
              <a:rPr lang="lt-LT" sz="2800" dirty="0">
                <a:solidFill>
                  <a:schemeClr val="tx1"/>
                </a:solidFill>
                <a:latin typeface="Times New Roman" panose="02020603050405020304" pitchFamily="18" charset="0"/>
                <a:ea typeface="Calibri"/>
                <a:cs typeface="Times New Roman" panose="02020603050405020304" pitchFamily="18" charset="0"/>
              </a:rPr>
              <a:t>%, </a:t>
            </a:r>
          </a:p>
          <a:p>
            <a:pPr marL="342900" marR="0" lvl="0" indent="-342900" algn="l" defTabSz="914400" rtl="0" eaLnBrk="1" fontAlgn="auto" latinLnBrk="0" hangingPunct="1">
              <a:lnSpc>
                <a:spcPct val="115000"/>
              </a:lnSpc>
              <a:spcBef>
                <a:spcPct val="20000"/>
              </a:spcBef>
              <a:spcAft>
                <a:spcPts val="0"/>
              </a:spcAft>
              <a:buClrTx/>
              <a:buSzTx/>
              <a:buFont typeface="Arial" pitchFamily="34" charset="0"/>
              <a:buChar char="•"/>
              <a:tabLst/>
              <a:defRPr/>
            </a:pPr>
            <a:r>
              <a:rPr kumimoji="0" lang="lt-LT" sz="3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a:t>
            </a:r>
            <a:r>
              <a:rPr kumimoji="0" lang="lt-LT" sz="3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a:cs typeface="Times New Roman" panose="02020603050405020304" pitchFamily="18" charset="0"/>
              </a:rPr>
              <a:t>lasės tėvų susirinkimai – </a:t>
            </a:r>
            <a:r>
              <a:rPr lang="lt-LT" sz="3100" dirty="0">
                <a:solidFill>
                  <a:prstClr val="black"/>
                </a:solidFill>
                <a:latin typeface="Times New Roman" panose="02020603050405020304" pitchFamily="18" charset="0"/>
                <a:ea typeface="Times New Roman"/>
                <a:cs typeface="Times New Roman" panose="02020603050405020304" pitchFamily="18" charset="0"/>
              </a:rPr>
              <a:t>50</a:t>
            </a:r>
            <a:r>
              <a:rPr kumimoji="0" lang="lt-LT" sz="3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a:cs typeface="Times New Roman" panose="02020603050405020304" pitchFamily="18" charset="0"/>
              </a:rPr>
              <a:t> </a:t>
            </a:r>
            <a:r>
              <a:rPr kumimoji="0" lang="lt-LT" sz="3100" b="0"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 </a:t>
            </a:r>
            <a:endParaRPr lang="lt-LT" sz="2800" dirty="0">
              <a:solidFill>
                <a:schemeClr val="tx1"/>
              </a:solidFill>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lt-LT" sz="2800" dirty="0">
                <a:solidFill>
                  <a:schemeClr val="tx1"/>
                </a:solidFill>
                <a:latin typeface="Times New Roman" panose="02020603050405020304" pitchFamily="18" charset="0"/>
                <a:ea typeface="Calibri"/>
                <a:cs typeface="Times New Roman" panose="02020603050405020304" pitchFamily="18" charset="0"/>
              </a:rPr>
              <a:t>b</a:t>
            </a:r>
            <a:r>
              <a:rPr lang="lt-LT" sz="2800" dirty="0">
                <a:solidFill>
                  <a:schemeClr val="tx1"/>
                </a:solidFill>
                <a:latin typeface="Times New Roman" panose="02020603050405020304" pitchFamily="18" charset="0"/>
                <a:ea typeface="Times New Roman"/>
                <a:cs typeface="Times New Roman" panose="02020603050405020304" pitchFamily="18" charset="0"/>
              </a:rPr>
              <a:t>endri tėvų ir vaikų renginiai – 12,5 </a:t>
            </a:r>
            <a:r>
              <a:rPr lang="lt-LT" sz="2800" dirty="0">
                <a:solidFill>
                  <a:schemeClr val="tx1"/>
                </a:solidFill>
                <a:latin typeface="Times New Roman" panose="02020603050405020304" pitchFamily="18" charset="0"/>
                <a:ea typeface="Calibri"/>
                <a:cs typeface="Times New Roman" panose="02020603050405020304" pitchFamily="18" charset="0"/>
              </a:rPr>
              <a:t>%, </a:t>
            </a:r>
          </a:p>
          <a:p>
            <a:pPr marL="0" indent="0">
              <a:buNone/>
            </a:pPr>
            <a:endParaRPr lang="lt-LT" dirty="0">
              <a:solidFill>
                <a:schemeClr val="tx1"/>
              </a:solidFill>
              <a:latin typeface="Times New Roman" panose="02020603050405020304" pitchFamily="18" charset="0"/>
              <a:cs typeface="Times New Roman" panose="02020603050405020304" pitchFamily="18" charset="0"/>
            </a:endParaRPr>
          </a:p>
          <a:p>
            <a:endParaRPr lang="lt-L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304" y="3944187"/>
            <a:ext cx="6264696" cy="291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36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467544" y="620688"/>
            <a:ext cx="8208912" cy="3398623"/>
          </a:xfrm>
          <a:prstGeom prst="rect">
            <a:avLst/>
          </a:prstGeom>
        </p:spPr>
        <p:txBody>
          <a:bodyPr wrap="square">
            <a:spAutoFit/>
          </a:bodyPr>
          <a:lstStyle/>
          <a:p>
            <a:pPr>
              <a:lnSpc>
                <a:spcPct val="115000"/>
              </a:lnSpc>
            </a:pPr>
            <a:r>
              <a:rPr lang="en-US" sz="2400" b="1" dirty="0">
                <a:solidFill>
                  <a:prstClr val="black"/>
                </a:solidFill>
                <a:latin typeface="Times New Roman"/>
                <a:ea typeface="Times New Roman"/>
                <a:cs typeface="Times New Roman"/>
              </a:rPr>
              <a:t>Į </a:t>
            </a:r>
            <a:r>
              <a:rPr lang="en-US" sz="2400" b="1" dirty="0" err="1">
                <a:solidFill>
                  <a:prstClr val="black"/>
                </a:solidFill>
                <a:latin typeface="Times New Roman"/>
                <a:ea typeface="Times New Roman"/>
                <a:cs typeface="Times New Roman"/>
              </a:rPr>
              <a:t>ką</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Jūsų</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manymu</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turėtų</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atkreipti</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dėmesį</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mokytojas</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bendraudamas</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su</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Jūsų</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vaiku</a:t>
            </a:r>
            <a:r>
              <a:rPr lang="en-US" sz="2400" b="1" dirty="0">
                <a:solidFill>
                  <a:prstClr val="black"/>
                </a:solidFill>
                <a:latin typeface="Times New Roman"/>
                <a:ea typeface="Times New Roman"/>
                <a:cs typeface="Times New Roman"/>
              </a:rPr>
              <a:t>?</a:t>
            </a:r>
            <a:endParaRPr lang="lt-LT" sz="2400" b="1" dirty="0">
              <a:solidFill>
                <a:prstClr val="black"/>
              </a:solidFill>
              <a:latin typeface="Times New Roman"/>
              <a:ea typeface="Times New Roman"/>
              <a:cs typeface="Times New Roman"/>
            </a:endParaRPr>
          </a:p>
          <a:p>
            <a:pPr>
              <a:lnSpc>
                <a:spcPct val="115000"/>
              </a:lnSpc>
            </a:pPr>
            <a:endParaRPr lang="lt-LT" sz="2400" b="1" dirty="0">
              <a:solidFill>
                <a:prstClr val="black"/>
              </a:solidFill>
              <a:latin typeface="Times New Roman"/>
              <a:ea typeface="Times New Roman"/>
              <a:cs typeface="Times New Roman"/>
            </a:endParaRPr>
          </a:p>
          <a:p>
            <a:pPr marL="342900" indent="-342900">
              <a:lnSpc>
                <a:spcPct val="115000"/>
              </a:lnSpc>
              <a:buFont typeface="Arial" panose="020B0604020202020204" pitchFamily="34" charset="0"/>
              <a:buChar char="•"/>
            </a:pPr>
            <a:r>
              <a:rPr lang="lt-LT" sz="2400" dirty="0">
                <a:solidFill>
                  <a:prstClr val="black"/>
                </a:solidFill>
                <a:latin typeface="Times New Roman"/>
                <a:ea typeface="Times New Roman"/>
                <a:cs typeface="Times New Roman"/>
              </a:rPr>
              <a:t>Į vaiko jautrumą - 37,5</a:t>
            </a:r>
            <a:r>
              <a:rPr lang="en-US" sz="2400" dirty="0">
                <a:solidFill>
                  <a:prstClr val="black"/>
                </a:solidFill>
                <a:latin typeface="Times New Roman"/>
                <a:ea typeface="Times New Roman"/>
                <a:cs typeface="Times New Roman"/>
              </a:rPr>
              <a:t>% (3)</a:t>
            </a:r>
          </a:p>
          <a:p>
            <a:pPr marL="342900" indent="-342900">
              <a:lnSpc>
                <a:spcPct val="115000"/>
              </a:lnSpc>
              <a:buFont typeface="Arial" panose="020B0604020202020204" pitchFamily="34" charset="0"/>
              <a:buChar char="•"/>
            </a:pPr>
            <a:r>
              <a:rPr lang="lt-LT" sz="2400" dirty="0">
                <a:solidFill>
                  <a:prstClr val="black"/>
                </a:solidFill>
                <a:latin typeface="Times New Roman"/>
                <a:ea typeface="Times New Roman"/>
                <a:cs typeface="Times New Roman"/>
              </a:rPr>
              <a:t>Į pagalbą mokantis – 12,5 (1)</a:t>
            </a:r>
          </a:p>
          <a:p>
            <a:pPr marL="342900" indent="-342900">
              <a:lnSpc>
                <a:spcPct val="115000"/>
              </a:lnSpc>
              <a:buFont typeface="Arial" panose="020B0604020202020204" pitchFamily="34" charset="0"/>
              <a:buChar char="•"/>
            </a:pPr>
            <a:endParaRPr lang="lt-LT" sz="2400" b="1" dirty="0">
              <a:solidFill>
                <a:prstClr val="black"/>
              </a:solidFill>
              <a:latin typeface="Times New Roman"/>
              <a:ea typeface="Times New Roman"/>
              <a:cs typeface="Times New Roman"/>
            </a:endParaRPr>
          </a:p>
          <a:p>
            <a:pPr>
              <a:lnSpc>
                <a:spcPct val="115000"/>
              </a:lnSpc>
            </a:pPr>
            <a:endParaRPr lang="en-US" sz="2400" b="1" u="sng" dirty="0">
              <a:solidFill>
                <a:prstClr val="black"/>
              </a:solidFill>
              <a:latin typeface="Times New Roman"/>
              <a:ea typeface="Times New Roman"/>
              <a:cs typeface="Times New Roman"/>
            </a:endParaRPr>
          </a:p>
          <a:p>
            <a:pPr marL="342900" lvl="0" indent="-342900" algn="just">
              <a:lnSpc>
                <a:spcPct val="115000"/>
              </a:lnSpc>
              <a:spcAft>
                <a:spcPts val="1000"/>
              </a:spcAft>
              <a:buFont typeface="Symbol" panose="05050102010706020507" pitchFamily="18" charset="2"/>
              <a:buChar char=""/>
            </a:pP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aveikslėlis 1">
            <a:extLst>
              <a:ext uri="{FF2B5EF4-FFF2-40B4-BE49-F238E27FC236}">
                <a16:creationId xmlns:a16="http://schemas.microsoft.com/office/drawing/2014/main" id="{9562BFC0-CE80-A012-496C-5E8A6C1ECC17}"/>
              </a:ext>
            </a:extLst>
          </p:cNvPr>
          <p:cNvPicPr>
            <a:picLocks noChangeAspect="1"/>
          </p:cNvPicPr>
          <p:nvPr/>
        </p:nvPicPr>
        <p:blipFill>
          <a:blip r:embed="rId2"/>
          <a:stretch>
            <a:fillRect/>
          </a:stretch>
        </p:blipFill>
        <p:spPr>
          <a:xfrm>
            <a:off x="899592" y="3212976"/>
            <a:ext cx="7272808" cy="3398623"/>
          </a:xfrm>
          <a:prstGeom prst="rect">
            <a:avLst/>
          </a:prstGeom>
        </p:spPr>
      </p:pic>
    </p:spTree>
    <p:extLst>
      <p:ext uri="{BB962C8B-B14F-4D97-AF65-F5344CB8AC3E}">
        <p14:creationId xmlns:p14="http://schemas.microsoft.com/office/powerpoint/2010/main" val="3873730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5" name="Rectangle 3"/>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8" name="TextBox 7">
            <a:extLst>
              <a:ext uri="{FF2B5EF4-FFF2-40B4-BE49-F238E27FC236}">
                <a16:creationId xmlns:a16="http://schemas.microsoft.com/office/drawing/2014/main" id="{814ECDF2-BA2A-41A2-AC52-F1AA3AF5942A}"/>
              </a:ext>
            </a:extLst>
          </p:cNvPr>
          <p:cNvSpPr txBox="1"/>
          <p:nvPr/>
        </p:nvSpPr>
        <p:spPr>
          <a:xfrm>
            <a:off x="1475656" y="214283"/>
            <a:ext cx="6984776" cy="523220"/>
          </a:xfrm>
          <a:prstGeom prst="rect">
            <a:avLst/>
          </a:prstGeom>
          <a:noFill/>
        </p:spPr>
        <p:txBody>
          <a:bodyPr wrap="square" rtlCol="0">
            <a:spAutoFit/>
          </a:bodyPr>
          <a:lstStyle/>
          <a:p>
            <a:r>
              <a:rPr lang="en-US" sz="2800" b="1" dirty="0" err="1"/>
              <a:t>Mokytoj</a:t>
            </a:r>
            <a:r>
              <a:rPr lang="lt-LT" sz="2800" b="1" dirty="0"/>
              <a:t>ų ir tėvų adaptacijos vertinimas</a:t>
            </a:r>
          </a:p>
        </p:txBody>
      </p:sp>
      <p:pic>
        <p:nvPicPr>
          <p:cNvPr id="9" name="Paveikslėlis 8">
            <a:extLst>
              <a:ext uri="{FF2B5EF4-FFF2-40B4-BE49-F238E27FC236}">
                <a16:creationId xmlns:a16="http://schemas.microsoft.com/office/drawing/2014/main" id="{505FE4BA-CD85-A0F9-52A6-D7FF9086E516}"/>
              </a:ext>
            </a:extLst>
          </p:cNvPr>
          <p:cNvPicPr>
            <a:picLocks noChangeAspect="1"/>
          </p:cNvPicPr>
          <p:nvPr/>
        </p:nvPicPr>
        <p:blipFill>
          <a:blip r:embed="rId2"/>
          <a:stretch>
            <a:fillRect/>
          </a:stretch>
        </p:blipFill>
        <p:spPr>
          <a:xfrm>
            <a:off x="971601" y="951785"/>
            <a:ext cx="7488832" cy="4997494"/>
          </a:xfrm>
          <a:prstGeom prst="rect">
            <a:avLst/>
          </a:prstGeom>
        </p:spPr>
      </p:pic>
    </p:spTree>
    <p:extLst>
      <p:ext uri="{BB962C8B-B14F-4D97-AF65-F5344CB8AC3E}">
        <p14:creationId xmlns:p14="http://schemas.microsoft.com/office/powerpoint/2010/main" val="2844860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99592" y="188640"/>
            <a:ext cx="7772400" cy="850106"/>
          </a:xfrm>
        </p:spPr>
        <p:txBody>
          <a:bodyPr>
            <a:normAutofit/>
          </a:bodyPr>
          <a:lstStyle/>
          <a:p>
            <a:pPr algn="ctr"/>
            <a:endParaRPr lang="en-US" sz="3200" dirty="0">
              <a:solidFill>
                <a:schemeClr val="tx1"/>
              </a:solidFill>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676205869"/>
              </p:ext>
            </p:extLst>
          </p:nvPr>
        </p:nvGraphicFramePr>
        <p:xfrm>
          <a:off x="899592" y="404664"/>
          <a:ext cx="7772400" cy="5931818"/>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gridCol w="4820072">
                  <a:extLst>
                    <a:ext uri="{9D8B030D-6E8A-4147-A177-3AD203B41FA5}">
                      <a16:colId xmlns:a16="http://schemas.microsoft.com/office/drawing/2014/main" val="20001"/>
                    </a:ext>
                  </a:extLst>
                </a:gridCol>
              </a:tblGrid>
              <a:tr h="1383302">
                <a:tc>
                  <a:txBody>
                    <a:bodyPr/>
                    <a:lstStyle/>
                    <a:p>
                      <a:pPr algn="ctr"/>
                      <a:r>
                        <a:rPr lang="lt-LT" sz="3200" dirty="0">
                          <a:latin typeface="Times New Roman" pitchFamily="18" charset="0"/>
                          <a:cs typeface="Times New Roman" pitchFamily="18" charset="0"/>
                        </a:rPr>
                        <a:t>Mokiniai mokykloje keistų</a:t>
                      </a:r>
                      <a:endParaRPr lang="en-US" sz="3200" dirty="0">
                        <a:latin typeface="Times New Roman" pitchFamily="18" charset="0"/>
                        <a:cs typeface="Times New Roman" pitchFamily="18" charset="0"/>
                      </a:endParaRPr>
                    </a:p>
                  </a:txBody>
                  <a:tcPr/>
                </a:tc>
                <a:tc>
                  <a:txBody>
                    <a:bodyPr/>
                    <a:lstStyle/>
                    <a:p>
                      <a:pPr algn="ctr"/>
                      <a:r>
                        <a:rPr lang="lt-LT" sz="3200" dirty="0">
                          <a:latin typeface="Times New Roman" pitchFamily="18" charset="0"/>
                          <a:cs typeface="Times New Roman" pitchFamily="18" charset="0"/>
                        </a:rPr>
                        <a:t>Tėvų komentarai</a:t>
                      </a:r>
                      <a:r>
                        <a:rPr lang="lt-LT" sz="3200" baseline="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377338">
                <a:tc>
                  <a:txBody>
                    <a:bodyPr/>
                    <a:lstStyle/>
                    <a:p>
                      <a:pPr marL="342900" lvl="0" indent="-342900" algn="just">
                        <a:lnSpc>
                          <a:spcPct val="115000"/>
                        </a:lnSpc>
                        <a:spcAft>
                          <a:spcPts val="1000"/>
                        </a:spcAft>
                        <a:buFont typeface="Symbol" panose="05050102010706020507" pitchFamily="18" charset="2"/>
                        <a:buChar char=""/>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Kad per pamokas dirbtų grupėmis.</a:t>
                      </a:r>
                    </a:p>
                    <a:p>
                      <a:pPr marL="342900" lvl="0" indent="-342900" algn="just">
                        <a:lnSpc>
                          <a:spcPct val="115000"/>
                        </a:lnSpc>
                        <a:spcAft>
                          <a:spcPts val="1000"/>
                        </a:spcAft>
                        <a:buFont typeface="Symbol" panose="05050102010706020507" pitchFamily="18" charset="2"/>
                        <a:buChar char=""/>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Kad visiems būtų bandelių.</a:t>
                      </a:r>
                    </a:p>
                    <a:p>
                      <a:pPr marL="342900" lvl="0" indent="-342900" algn="just">
                        <a:lnSpc>
                          <a:spcPct val="115000"/>
                        </a:lnSpc>
                        <a:spcAft>
                          <a:spcPts val="1000"/>
                        </a:spcAft>
                        <a:buFont typeface="Symbol" panose="05050102010706020507" pitchFamily="18" charset="2"/>
                        <a:buChar char=""/>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Kad niekas nerūkytų prie mokyklos.</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a:buChar char=""/>
                      </a:pPr>
                      <a:endParaRPr lang="lt-LT" sz="1600" dirty="0">
                        <a:effectLst/>
                        <a:latin typeface="Calibri"/>
                        <a:ea typeface="Calibri"/>
                        <a:cs typeface="Times New Roman"/>
                      </a:endParaRPr>
                    </a:p>
                    <a:p>
                      <a:pPr marL="0" lvl="0" indent="0" algn="just">
                        <a:lnSpc>
                          <a:spcPct val="115000"/>
                        </a:lnSpc>
                        <a:spcAft>
                          <a:spcPts val="0"/>
                        </a:spcAft>
                        <a:buFont typeface="Symbol"/>
                        <a:buNone/>
                      </a:pPr>
                      <a:endParaRPr lang="en-US" sz="1800" dirty="0">
                        <a:effectLst/>
                        <a:latin typeface="Calibri"/>
                        <a:ea typeface="Calibri"/>
                        <a:cs typeface="Times New Roman"/>
                      </a:endParaRPr>
                    </a:p>
                  </a:txBody>
                  <a:tcPr/>
                </a:tc>
                <a:tc>
                  <a:txBody>
                    <a:bodyPr/>
                    <a:lstStyle/>
                    <a:p>
                      <a:pPr marL="342900" lvl="0" indent="-342900">
                        <a:lnSpc>
                          <a:spcPct val="115000"/>
                        </a:lnSpc>
                        <a:spcAft>
                          <a:spcPts val="1000"/>
                        </a:spcAft>
                        <a:buFont typeface="Symbol" panose="05050102010706020507" pitchFamily="18" charset="2"/>
                        <a:buChar char=""/>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Reikia , kad 7 klasės berniukai nesikabinėtų prie 5 klasės mergaičių.</a:t>
                      </a:r>
                    </a:p>
                    <a:p>
                      <a:pPr marL="342900" lvl="0" indent="-342900">
                        <a:lnSpc>
                          <a:spcPct val="115000"/>
                        </a:lnSpc>
                        <a:spcAft>
                          <a:spcPts val="1000"/>
                        </a:spcAft>
                        <a:buFont typeface="Symbol" panose="05050102010706020507" pitchFamily="18" charset="2"/>
                        <a:buChar char=""/>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Esu patenkinta dėl pagalbos mergaitei mokantis.</a:t>
                      </a:r>
                    </a:p>
                    <a:p>
                      <a:pPr marL="342900" lvl="0" indent="-342900">
                        <a:lnSpc>
                          <a:spcPct val="115000"/>
                        </a:lnSpc>
                        <a:spcAft>
                          <a:spcPts val="1000"/>
                        </a:spcAft>
                        <a:buFont typeface="Symbol" panose="05050102010706020507" pitchFamily="18" charset="2"/>
                        <a:buChar char=""/>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Leticija adaptavosi vidutiniškai, nes iš jos šaipydavosi berniukai.</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Font typeface="Symbol"/>
                        <a:buNone/>
                      </a:pPr>
                      <a:endParaRPr lang="lt-LT" sz="1800" dirty="0">
                        <a:effectLst/>
                        <a:latin typeface="Times New Roman" panose="02020603050405020304" pitchFamily="18" charset="0"/>
                        <a:ea typeface="Calibri"/>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693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99592" y="188640"/>
            <a:ext cx="7772400" cy="850106"/>
          </a:xfrm>
        </p:spPr>
        <p:txBody>
          <a:bodyPr>
            <a:normAutofit/>
          </a:bodyPr>
          <a:lstStyle/>
          <a:p>
            <a:pPr algn="ctr"/>
            <a:endParaRPr lang="en-US" sz="3200" dirty="0">
              <a:solidFill>
                <a:schemeClr val="tx1"/>
              </a:solidFill>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488816205"/>
              </p:ext>
            </p:extLst>
          </p:nvPr>
        </p:nvGraphicFramePr>
        <p:xfrm>
          <a:off x="0" y="1"/>
          <a:ext cx="9144000" cy="6857999"/>
        </p:xfrm>
        <a:graphic>
          <a:graphicData uri="http://schemas.openxmlformats.org/drawingml/2006/table">
            <a:tbl>
              <a:tblPr firstRow="1" bandRow="1">
                <a:tableStyleId>{5C22544A-7EE6-4342-B048-85BDC9FD1C3A}</a:tableStyleId>
              </a:tblPr>
              <a:tblGrid>
                <a:gridCol w="8895106">
                  <a:extLst>
                    <a:ext uri="{9D8B030D-6E8A-4147-A177-3AD203B41FA5}">
                      <a16:colId xmlns:a16="http://schemas.microsoft.com/office/drawing/2014/main" val="20000"/>
                    </a:ext>
                  </a:extLst>
                </a:gridCol>
                <a:gridCol w="248894">
                  <a:extLst>
                    <a:ext uri="{9D8B030D-6E8A-4147-A177-3AD203B41FA5}">
                      <a16:colId xmlns:a16="http://schemas.microsoft.com/office/drawing/2014/main" val="20001"/>
                    </a:ext>
                  </a:extLst>
                </a:gridCol>
              </a:tblGrid>
              <a:tr h="655331">
                <a:tc>
                  <a:txBody>
                    <a:bodyPr/>
                    <a:lstStyle/>
                    <a:p>
                      <a:pPr marL="0" indent="0" algn="just">
                        <a:buFont typeface="Arial" panose="020B0604020202020204" pitchFamily="34" charset="0"/>
                        <a:buNone/>
                      </a:pPr>
                      <a:r>
                        <a:rPr lang="lt-LT" sz="3200" dirty="0">
                          <a:latin typeface="Times New Roman" pitchFamily="18" charset="0"/>
                          <a:cs typeface="Times New Roman" pitchFamily="18" charset="0"/>
                        </a:rPr>
                        <a:t>Mokytojų pastebėjimai</a:t>
                      </a:r>
                      <a:endParaRPr lang="en-US" sz="3200" dirty="0">
                        <a:latin typeface="Times New Roman" pitchFamily="18" charset="0"/>
                        <a:cs typeface="Times New Roman" pitchFamily="18" charset="0"/>
                      </a:endParaRPr>
                    </a:p>
                  </a:txBody>
                  <a:tcPr/>
                </a:tc>
                <a:tc>
                  <a:txBody>
                    <a:bodyPr/>
                    <a:lstStyle/>
                    <a:p>
                      <a:pPr marL="457200" indent="-457200" algn="ctr">
                        <a:buFont typeface="Arial" panose="020B0604020202020204" pitchFamily="34" charset="0"/>
                        <a:buChar char="•"/>
                      </a:pP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202668">
                <a:tc>
                  <a:txBody>
                    <a:bodyPr/>
                    <a:lstStyle/>
                    <a:p>
                      <a:pPr marL="342900" indent="-342900" algn="just">
                        <a:buFont typeface="Arial" panose="020B0604020202020204" pitchFamily="34" charset="0"/>
                        <a:buChar cha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Penktos klasės mokiniai yra labai skirtingi, tačiau laikosi vienas kito, padeda vieni kitiems, labai stengiasi mokytis, aktyviai dalyvauja pamokose bei popamokinėse veiklose (judrieji žaidimai, instrumentalistai, mokinių taryba ir kt.). Sunkiau sekasi Pijui - jis niekaip negali perprasti mokinio elgesio taisyklių ir bando gauti dėmesį netinkamu elgesiu. </a:t>
                      </a:r>
                    </a:p>
                    <a:p>
                      <a:pPr marL="342900" indent="-342900" algn="just">
                        <a:buFont typeface="Arial" panose="020B0604020202020204" pitchFamily="34" charset="0"/>
                        <a:buChar cha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indent="-285750" algn="just">
                        <a:buFont typeface="Arial" panose="020B0604020202020204" pitchFamily="34" charset="0"/>
                        <a:buChar cha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Mokiniai yra energingi, smalsūs, darbštūs, nuoširdūs, bendraujantys.</a:t>
                      </a:r>
                    </a:p>
                    <a:p>
                      <a:pPr marL="284480" indent="-285750" algn="just">
                        <a:buFont typeface="Arial" panose="020B0604020202020204" pitchFamily="34" charset="0"/>
                        <a:buChar cha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Sunkiau atlieka užduotis su teorija ar atsakant į klausimus,  visada yra pasiruošę pamokai, drausmingi, nuoširdūs.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indent="-285750" algn="just">
                        <a:buFont typeface="Arial" panose="020B0604020202020204" pitchFamily="34" charset="0"/>
                        <a:buChar cha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Labiausiai pagalbos jiems reikia su informacinėmis technologijomis. </a:t>
                      </a:r>
                    </a:p>
                    <a:p>
                      <a:pPr marL="284480" indent="-285750" algn="just">
                        <a:buFont typeface="Arial" panose="020B0604020202020204" pitchFamily="34" charset="0"/>
                        <a:buChar cha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indent="-285750" algn="just">
                        <a:buFont typeface="Arial" panose="020B0604020202020204" pitchFamily="34" charset="0"/>
                        <a:buChar cha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Mokiniai geba suprasti ką mokytojas aiškina pamokoje. Keletas mokinių  užduotą darbą pradeda savarankiškai, geba pasitikslinti, kad užduotis būtų atlikta teisingai. Moka būti susikaupę ilgesnį laiką, kai atlieka užduotis.</a:t>
                      </a:r>
                    </a:p>
                    <a:p>
                      <a:pPr marL="284480" indent="-285750" algn="just">
                        <a:buFont typeface="Arial" panose="020B0604020202020204" pitchFamily="34" charset="0"/>
                        <a:buChar cha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kern="1200" dirty="0">
                          <a:solidFill>
                            <a:schemeClr val="dk1"/>
                          </a:solidFill>
                          <a:effectLst/>
                          <a:latin typeface="Times New Roman" panose="02020603050405020304" pitchFamily="18" charset="0"/>
                          <a:ea typeface="+mn-ea"/>
                          <a:cs typeface="Times New Roman" panose="02020603050405020304" pitchFamily="18" charset="0"/>
                        </a:rPr>
                        <a:t>5 mokiniai daugybos lentelę moka puikiai. Geriausiai mintinai skaičiuoja Pijus. Noriai visi yra įsijungę į žaidimą su „Skaičiukais“. </a:t>
                      </a: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kern="1200" dirty="0">
                        <a:solidFill>
                          <a:schemeClr val="dk1"/>
                        </a:solidFill>
                        <a:effectLst/>
                        <a:latin typeface="+mn-lt"/>
                        <a:ea typeface="+mn-ea"/>
                        <a:cs typeface="+mn-cs"/>
                      </a:endParaRPr>
                    </a:p>
                    <a:p>
                      <a:pPr marL="284480" indent="-285750" algn="just">
                        <a:buFont typeface="Arial" panose="020B0604020202020204" pitchFamily="34" charset="0"/>
                        <a:buChar char="•"/>
                      </a:pPr>
                      <a:endParaRPr lang="lt-LT" sz="1800" dirty="0">
                        <a:effectLst/>
                        <a:latin typeface="Times New Roman" panose="02020603050405020304" pitchFamily="18" charset="0"/>
                        <a:ea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endParaRPr lang="en-US" sz="1800" dirty="0">
                        <a:effectLst/>
                        <a:latin typeface="Calibri"/>
                        <a:ea typeface="Calibri"/>
                        <a:cs typeface="Times New Roman"/>
                      </a:endParaRPr>
                    </a:p>
                  </a:txBody>
                  <a:tcPr/>
                </a:tc>
                <a:tc>
                  <a:txBody>
                    <a:bodyPr/>
                    <a:lstStyle/>
                    <a:p>
                      <a:pPr marL="285750" lvl="0" indent="-285750">
                        <a:lnSpc>
                          <a:spcPct val="115000"/>
                        </a:lnSpc>
                        <a:spcAft>
                          <a:spcPts val="0"/>
                        </a:spcAft>
                        <a:buFont typeface="Arial" panose="020B0604020202020204" pitchFamily="34" charset="0"/>
                        <a:buChar char="•"/>
                      </a:pPr>
                      <a:endParaRPr lang="lt-LT" sz="1800" dirty="0">
                        <a:effectLst/>
                        <a:latin typeface="Times New Roman" panose="02020603050405020304" pitchFamily="18" charset="0"/>
                        <a:ea typeface="Calibri"/>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49748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99592" y="188640"/>
            <a:ext cx="7772400" cy="850106"/>
          </a:xfrm>
        </p:spPr>
        <p:txBody>
          <a:bodyPr>
            <a:normAutofit/>
          </a:bodyPr>
          <a:lstStyle/>
          <a:p>
            <a:pPr algn="ctr"/>
            <a:endParaRPr lang="en-US" sz="3200" dirty="0">
              <a:solidFill>
                <a:schemeClr val="tx1"/>
              </a:solidFill>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053783998"/>
              </p:ext>
            </p:extLst>
          </p:nvPr>
        </p:nvGraphicFramePr>
        <p:xfrm>
          <a:off x="0" y="5849"/>
          <a:ext cx="9144000" cy="7002526"/>
        </p:xfrm>
        <a:graphic>
          <a:graphicData uri="http://schemas.openxmlformats.org/drawingml/2006/table">
            <a:tbl>
              <a:tblPr firstRow="1" bandRow="1">
                <a:tableStyleId>{5C22544A-7EE6-4342-B048-85BDC9FD1C3A}</a:tableStyleId>
              </a:tblPr>
              <a:tblGrid>
                <a:gridCol w="8895106">
                  <a:extLst>
                    <a:ext uri="{9D8B030D-6E8A-4147-A177-3AD203B41FA5}">
                      <a16:colId xmlns:a16="http://schemas.microsoft.com/office/drawing/2014/main" val="20000"/>
                    </a:ext>
                  </a:extLst>
                </a:gridCol>
                <a:gridCol w="248894">
                  <a:extLst>
                    <a:ext uri="{9D8B030D-6E8A-4147-A177-3AD203B41FA5}">
                      <a16:colId xmlns:a16="http://schemas.microsoft.com/office/drawing/2014/main" val="20001"/>
                    </a:ext>
                  </a:extLst>
                </a:gridCol>
              </a:tblGrid>
              <a:tr h="473666">
                <a:tc>
                  <a:txBody>
                    <a:bodyPr/>
                    <a:lstStyle/>
                    <a:p>
                      <a:pPr marL="0" indent="0" algn="just">
                        <a:buFont typeface="Arial" panose="020B0604020202020204" pitchFamily="34" charset="0"/>
                        <a:buNone/>
                      </a:pPr>
                      <a:r>
                        <a:rPr lang="lt-LT" sz="3200" dirty="0">
                          <a:latin typeface="Times New Roman" pitchFamily="18" charset="0"/>
                          <a:cs typeface="Times New Roman" pitchFamily="18" charset="0"/>
                        </a:rPr>
                        <a:t>Mokytojų pastebėjimai</a:t>
                      </a:r>
                      <a:endParaRPr lang="en-US" sz="3200" dirty="0">
                        <a:latin typeface="Times New Roman" pitchFamily="18" charset="0"/>
                        <a:cs typeface="Times New Roman" pitchFamily="18" charset="0"/>
                      </a:endParaRPr>
                    </a:p>
                  </a:txBody>
                  <a:tcPr/>
                </a:tc>
                <a:tc>
                  <a:txBody>
                    <a:bodyPr/>
                    <a:lstStyle/>
                    <a:p>
                      <a:pPr marL="457200" indent="-457200" algn="ctr">
                        <a:buFont typeface="Arial" panose="020B0604020202020204" pitchFamily="34" charset="0"/>
                        <a:buChar char="•"/>
                      </a:pP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253741">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Mokiniams patinka Informatikos pamoka, noriai atlieka užduotis, dirba susikoncentravę, nesiblaško.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kern="1200" dirty="0">
                          <a:solidFill>
                            <a:schemeClr val="dk1"/>
                          </a:solidFill>
                          <a:effectLst/>
                          <a:latin typeface="Times New Roman" panose="02020603050405020304" pitchFamily="18" charset="0"/>
                          <a:ea typeface="+mn-ea"/>
                          <a:cs typeface="Times New Roman" panose="02020603050405020304" pitchFamily="18" charset="0"/>
                        </a:rPr>
                        <a:t> Leticija </a:t>
                      </a:r>
                      <a:r>
                        <a:rPr lang="lt-LT" sz="1800" kern="1200" dirty="0" err="1">
                          <a:solidFill>
                            <a:schemeClr val="dk1"/>
                          </a:solidFill>
                          <a:effectLst/>
                          <a:latin typeface="Times New Roman" panose="02020603050405020304" pitchFamily="18" charset="0"/>
                          <a:ea typeface="+mn-ea"/>
                          <a:cs typeface="Times New Roman" panose="02020603050405020304" pitchFamily="18" charset="0"/>
                        </a:rPr>
                        <a:t>Čeliauskaitė</a:t>
                      </a:r>
                      <a:r>
                        <a:rPr lang="lt-LT" sz="1800" kern="1200" dirty="0">
                          <a:solidFill>
                            <a:schemeClr val="dk1"/>
                          </a:solidFill>
                          <a:effectLst/>
                          <a:latin typeface="Times New Roman" panose="02020603050405020304" pitchFamily="18" charset="0"/>
                          <a:ea typeface="+mn-ea"/>
                          <a:cs typeface="Times New Roman" panose="02020603050405020304" pitchFamily="18" charset="0"/>
                        </a:rPr>
                        <a:t> sunkiau išlaiko dėmesį, darant užduotis pamiršta kas turi būti padaryti. Pijui Pauliui sunkiau išlaikyti dėmesį, bet užduotis atlieka, klausosi. Svajūnė </a:t>
                      </a:r>
                      <a:r>
                        <a:rPr lang="lt-LT" sz="1800" kern="1200" dirty="0" err="1">
                          <a:solidFill>
                            <a:schemeClr val="dk1"/>
                          </a:solidFill>
                          <a:effectLst/>
                          <a:latin typeface="Times New Roman" panose="02020603050405020304" pitchFamily="18" charset="0"/>
                          <a:ea typeface="+mn-ea"/>
                          <a:cs typeface="Times New Roman" panose="02020603050405020304" pitchFamily="18" charset="0"/>
                        </a:rPr>
                        <a:t>Gustaitė</a:t>
                      </a:r>
                      <a:r>
                        <a:rPr lang="lt-LT" sz="1800" kern="1200" dirty="0">
                          <a:solidFill>
                            <a:schemeClr val="dk1"/>
                          </a:solidFill>
                          <a:effectLst/>
                          <a:latin typeface="Times New Roman" panose="02020603050405020304" pitchFamily="18" charset="0"/>
                          <a:ea typeface="+mn-ea"/>
                          <a:cs typeface="Times New Roman" panose="02020603050405020304" pitchFamily="18" charset="0"/>
                        </a:rPr>
                        <a:t> dirba lėčiau, užduotis atlieka iki galo. Klasė draugiška, padeda vieni kitiems atlikti sunkesnes užduotis.</a:t>
                      </a: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kern="1200" dirty="0">
                          <a:solidFill>
                            <a:schemeClr val="dk1"/>
                          </a:solidFill>
                          <a:effectLst/>
                          <a:latin typeface="Times New Roman" panose="02020603050405020304" pitchFamily="18" charset="0"/>
                          <a:ea typeface="+mn-ea"/>
                          <a:cs typeface="Times New Roman" panose="02020603050405020304" pitchFamily="18" charset="0"/>
                        </a:rPr>
                        <a:t>K</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lasė</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nedidelė</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tačiau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įvairialypė</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Mokiniai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yra</a:t>
                      </a: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 aktyvūs, savarankiški,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atviri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žingeidūs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gana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draugiški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veiklūs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dažniausiai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priemones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pamokoje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Sudėtingiau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sekasi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Pijui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Pauliui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laikytis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mokinio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taisyklių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pamokų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ir</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pertraukų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metu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nešiotis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priemones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Nors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tik 8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mokiniai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bet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bent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trys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diferencijavimo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lygiai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Ugdymo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turinys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įveikiamas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labai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mažais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žingsneliais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u="none"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okiniai</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greitai</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suvokė</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naują</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mokyklos</a:t>
                      </a:r>
                      <a:r>
                        <a:rPr lang="lt-LT"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tvarką</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suvokė</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naują</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vertinimo</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sistemą</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taip</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pat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naujų</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mokomųjų</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dalykų</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atsiradimą</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tačiau</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dėl</a:t>
                      </a:r>
                      <a:r>
                        <a:rPr lang="lt-LT"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mokymosi</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krūvio</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kai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kuriems</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mokiniams</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kyla</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sunkumų</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nes</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mokymosi</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namų</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darbų</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ir</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kontrolinių</a:t>
                      </a:r>
                      <a:r>
                        <a:rPr lang="lt-LT" sz="1800" u="none" dirty="0">
                          <a:effectLst/>
                          <a:latin typeface="Times New Roman" panose="02020603050405020304" pitchFamily="18" charset="0"/>
                          <a:ea typeface="Times New Roman" panose="02020603050405020304" pitchFamily="18" charset="0"/>
                          <a:cs typeface="Times New Roman" panose="02020603050405020304" pitchFamily="18" charset="0"/>
                        </a:rPr>
                        <a:t> darbų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krūvis</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yra</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dirty="0" err="1">
                          <a:effectLst/>
                          <a:latin typeface="Times New Roman" panose="02020603050405020304" pitchFamily="18" charset="0"/>
                          <a:ea typeface="Times New Roman" panose="02020603050405020304" pitchFamily="18" charset="0"/>
                          <a:cs typeface="Times New Roman" panose="02020603050405020304" pitchFamily="18" charset="0"/>
                        </a:rPr>
                        <a:t>padidėjęs</a:t>
                      </a:r>
                      <a:r>
                        <a:rPr lang="en-US" sz="1800" u="non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8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kern="1200" dirty="0">
                        <a:solidFill>
                          <a:schemeClr val="dk1"/>
                        </a:solidFill>
                        <a:effectLst/>
                        <a:latin typeface="+mn-lt"/>
                        <a:ea typeface="+mn-ea"/>
                        <a:cs typeface="+mn-cs"/>
                      </a:endParaRPr>
                    </a:p>
                    <a:p>
                      <a:pPr marL="284480" indent="-285750" algn="just">
                        <a:buFont typeface="Arial" panose="020B0604020202020204" pitchFamily="34" charset="0"/>
                        <a:buChar char="•"/>
                      </a:pPr>
                      <a:endParaRPr lang="lt-LT" sz="1800" dirty="0">
                        <a:effectLst/>
                        <a:latin typeface="Times New Roman" panose="02020603050405020304" pitchFamily="18" charset="0"/>
                        <a:ea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endParaRPr lang="en-US" sz="1800" dirty="0">
                        <a:effectLst/>
                        <a:latin typeface="Calibri"/>
                        <a:ea typeface="Calibri"/>
                        <a:cs typeface="Times New Roman"/>
                      </a:endParaRPr>
                    </a:p>
                  </a:txBody>
                  <a:tcPr/>
                </a:tc>
                <a:tc>
                  <a:txBody>
                    <a:bodyPr/>
                    <a:lstStyle/>
                    <a:p>
                      <a:pPr marL="285750" lvl="0" indent="-285750">
                        <a:lnSpc>
                          <a:spcPct val="115000"/>
                        </a:lnSpc>
                        <a:spcAft>
                          <a:spcPts val="0"/>
                        </a:spcAft>
                        <a:buFont typeface="Arial" panose="020B0604020202020204" pitchFamily="34" charset="0"/>
                        <a:buChar char="•"/>
                      </a:pPr>
                      <a:endParaRPr lang="lt-LT" sz="1800" dirty="0">
                        <a:effectLst/>
                        <a:latin typeface="Times New Roman" panose="02020603050405020304" pitchFamily="18" charset="0"/>
                        <a:ea typeface="Calibri"/>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44315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99592" y="188640"/>
            <a:ext cx="7772400" cy="850106"/>
          </a:xfrm>
        </p:spPr>
        <p:txBody>
          <a:bodyPr>
            <a:normAutofit/>
          </a:bodyPr>
          <a:lstStyle/>
          <a:p>
            <a:pPr algn="ctr"/>
            <a:endParaRPr lang="en-US" sz="3200" dirty="0">
              <a:solidFill>
                <a:schemeClr val="tx1"/>
              </a:solidFill>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899369539"/>
              </p:ext>
            </p:extLst>
          </p:nvPr>
        </p:nvGraphicFramePr>
        <p:xfrm>
          <a:off x="0" y="5849"/>
          <a:ext cx="9144000" cy="6852151"/>
        </p:xfrm>
        <a:graphic>
          <a:graphicData uri="http://schemas.openxmlformats.org/drawingml/2006/table">
            <a:tbl>
              <a:tblPr firstRow="1" bandRow="1">
                <a:tableStyleId>{5C22544A-7EE6-4342-B048-85BDC9FD1C3A}</a:tableStyleId>
              </a:tblPr>
              <a:tblGrid>
                <a:gridCol w="8895106">
                  <a:extLst>
                    <a:ext uri="{9D8B030D-6E8A-4147-A177-3AD203B41FA5}">
                      <a16:colId xmlns:a16="http://schemas.microsoft.com/office/drawing/2014/main" val="20000"/>
                    </a:ext>
                  </a:extLst>
                </a:gridCol>
                <a:gridCol w="248894">
                  <a:extLst>
                    <a:ext uri="{9D8B030D-6E8A-4147-A177-3AD203B41FA5}">
                      <a16:colId xmlns:a16="http://schemas.microsoft.com/office/drawing/2014/main" val="20001"/>
                    </a:ext>
                  </a:extLst>
                </a:gridCol>
              </a:tblGrid>
              <a:tr h="601951">
                <a:tc>
                  <a:txBody>
                    <a:bodyPr/>
                    <a:lstStyle/>
                    <a:p>
                      <a:pPr marL="0" indent="0" algn="ctr">
                        <a:buFont typeface="Arial" panose="020B0604020202020204" pitchFamily="34" charset="0"/>
                        <a:buNone/>
                      </a:pPr>
                      <a:r>
                        <a:rPr lang="lt-LT" sz="3200" dirty="0">
                          <a:latin typeface="Times New Roman" pitchFamily="18" charset="0"/>
                          <a:cs typeface="Times New Roman" pitchFamily="18" charset="0"/>
                        </a:rPr>
                        <a:t>Mokytojų pastebėjimai</a:t>
                      </a:r>
                      <a:endParaRPr lang="en-US" sz="3200" dirty="0">
                        <a:latin typeface="Times New Roman" pitchFamily="18" charset="0"/>
                        <a:cs typeface="Times New Roman" pitchFamily="18" charset="0"/>
                      </a:endParaRPr>
                    </a:p>
                  </a:txBody>
                  <a:tcPr/>
                </a:tc>
                <a:tc>
                  <a:txBody>
                    <a:bodyPr/>
                    <a:lstStyle/>
                    <a:p>
                      <a:pPr marL="457200" indent="-457200" algn="ctr">
                        <a:buFont typeface="Arial" panose="020B0604020202020204" pitchFamily="34" charset="0"/>
                        <a:buChar char="•"/>
                      </a:pP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250200">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Penktokai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pamokose</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ir</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mokykloje</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yra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mandagūs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savarankiški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drąsūs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aktyvūs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Dauguma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mokosi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pagal</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savo</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gebėjimus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kiek</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sunkiau</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sekasi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Pijui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nes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jis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ne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visada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susikaupia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kartais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reikia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duoti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pastabų</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nepakankamai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motyvuotas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Klasėje</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vaikai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labai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draugiški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padeda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sunkiau</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besimokantiems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klasės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draugams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o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jei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reikia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ir</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sudrausmina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negerai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besielgiančius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klasės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draugus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Labai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patinka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dibti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grupėse</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ar</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porose,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atlikti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kūrybines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užduotis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Specialiųjų</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poreikių</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turintys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mokiniai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dažnai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sulaukia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pagalbos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iš</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klasės</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mergaičių</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jei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ko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nesupranta</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kern="1200" dirty="0">
                        <a:solidFill>
                          <a:schemeClr val="dk1"/>
                        </a:solidFill>
                        <a:effectLst/>
                        <a:latin typeface="Times New Roman" panose="02020603050405020304" pitchFamily="18" charset="0"/>
                        <a:ea typeface="+mn-ea"/>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kern="1200" dirty="0">
                          <a:solidFill>
                            <a:schemeClr val="dk1"/>
                          </a:solidFill>
                          <a:effectLst/>
                          <a:latin typeface="Times New Roman" panose="02020603050405020304" pitchFamily="18" charset="0"/>
                          <a:ea typeface="+mn-ea"/>
                          <a:cs typeface="Times New Roman" panose="02020603050405020304" pitchFamily="18" charset="0"/>
                        </a:rPr>
                        <a:t> </a:t>
                      </a:r>
                      <a:r>
                        <a:rPr lang="lt-LT" sz="1800" dirty="0">
                          <a:effectLst/>
                          <a:latin typeface="Times New Roman" panose="02020603050405020304" pitchFamily="18" charset="0"/>
                          <a:ea typeface="Times New Roman" panose="02020603050405020304" pitchFamily="18" charset="0"/>
                        </a:rPr>
                        <a:t>Mokiniai gerai jaučiasi mokykloje ir klasėje, yra drąsūs, savarankiški, dauguma laikosi taisyklių, paiso susitarimų. Beveik visi nuolat pamokose turi priemones, noriai atlieka užduotis.</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t-LT" sz="1800" kern="1200" dirty="0">
                        <a:solidFill>
                          <a:schemeClr val="dk1"/>
                        </a:solidFill>
                        <a:effectLst/>
                        <a:latin typeface="+mn-lt"/>
                        <a:ea typeface="+mn-ea"/>
                        <a:cs typeface="+mn-cs"/>
                      </a:endParaRPr>
                    </a:p>
                    <a:p>
                      <a:pPr marL="28448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kern="1200" dirty="0">
                          <a:solidFill>
                            <a:schemeClr val="dk1"/>
                          </a:solidFill>
                          <a:effectLst/>
                          <a:latin typeface="+mn-lt"/>
                          <a:ea typeface="+mn-ea"/>
                          <a:cs typeface="+mn-cs"/>
                        </a:rPr>
                        <a:t> </a:t>
                      </a:r>
                      <a:r>
                        <a:rPr lang="lt-LT" sz="1800" dirty="0">
                          <a:effectLst/>
                          <a:latin typeface="Times New Roman" panose="02020603050405020304" pitchFamily="18" charset="0"/>
                          <a:ea typeface="Times New Roman" panose="02020603050405020304" pitchFamily="18" charset="0"/>
                        </a:rPr>
                        <a:t>Radome greitai bendrą kalbą. Nebijo klausti mokytojo. Šilti, vieni kitus gerbiantys.</a:t>
                      </a:r>
                      <a:endParaRPr lang="lt-LT" sz="1800" kern="1200" dirty="0">
                        <a:solidFill>
                          <a:schemeClr val="dk1"/>
                        </a:solidFill>
                        <a:effectLst/>
                        <a:latin typeface="+mn-lt"/>
                        <a:ea typeface="+mn-ea"/>
                        <a:cs typeface="+mn-cs"/>
                      </a:endParaRPr>
                    </a:p>
                    <a:p>
                      <a:pPr marL="284480" indent="-285750" algn="just">
                        <a:buFont typeface="Arial" panose="020B0604020202020204" pitchFamily="34" charset="0"/>
                        <a:buChar char="•"/>
                      </a:pPr>
                      <a:endParaRPr lang="lt-LT" sz="1800" dirty="0">
                        <a:effectLst/>
                        <a:latin typeface="Times New Roman" panose="02020603050405020304" pitchFamily="18" charset="0"/>
                        <a:ea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endParaRPr lang="en-US" sz="1800" dirty="0">
                        <a:effectLst/>
                        <a:latin typeface="Calibri"/>
                        <a:ea typeface="Calibri"/>
                        <a:cs typeface="Times New Roman"/>
                      </a:endParaRPr>
                    </a:p>
                  </a:txBody>
                  <a:tcPr/>
                </a:tc>
                <a:tc>
                  <a:txBody>
                    <a:bodyPr/>
                    <a:lstStyle/>
                    <a:p>
                      <a:pPr marL="285750" lvl="0" indent="-285750">
                        <a:lnSpc>
                          <a:spcPct val="115000"/>
                        </a:lnSpc>
                        <a:spcAft>
                          <a:spcPts val="0"/>
                        </a:spcAft>
                        <a:buFont typeface="Arial" panose="020B0604020202020204" pitchFamily="34" charset="0"/>
                        <a:buChar char="•"/>
                      </a:pPr>
                      <a:endParaRPr lang="lt-LT" sz="1800" dirty="0">
                        <a:effectLst/>
                        <a:latin typeface="Times New Roman" panose="02020603050405020304" pitchFamily="18" charset="0"/>
                        <a:ea typeface="Calibri"/>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7133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66471468"/>
              </p:ext>
            </p:extLst>
          </p:nvPr>
        </p:nvGraphicFramePr>
        <p:xfrm>
          <a:off x="539552" y="620688"/>
          <a:ext cx="813690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34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4E1736-2833-390A-37E6-1DB5CA8DBD8E}"/>
              </a:ext>
            </a:extLst>
          </p:cNvPr>
          <p:cNvSpPr>
            <a:spLocks noGrp="1"/>
          </p:cNvSpPr>
          <p:nvPr>
            <p:ph type="title"/>
          </p:nvPr>
        </p:nvSpPr>
        <p:spPr/>
        <p:txBody>
          <a:bodyPr/>
          <a:lstStyle/>
          <a:p>
            <a:r>
              <a:rPr lang="lt-LT" dirty="0"/>
              <a:t>Maja ir Kristina</a:t>
            </a:r>
          </a:p>
        </p:txBody>
      </p:sp>
      <p:sp>
        <p:nvSpPr>
          <p:cNvPr id="4" name="Teksto vietos rezervavimo ženklas 3">
            <a:extLst>
              <a:ext uri="{FF2B5EF4-FFF2-40B4-BE49-F238E27FC236}">
                <a16:creationId xmlns:a16="http://schemas.microsoft.com/office/drawing/2014/main" id="{AC9F4C7B-0F0F-0F56-BB67-172E17ADF75B}"/>
              </a:ext>
            </a:extLst>
          </p:cNvPr>
          <p:cNvSpPr>
            <a:spLocks noGrp="1"/>
          </p:cNvSpPr>
          <p:nvPr>
            <p:ph type="body" sz="half" idx="2"/>
          </p:nvPr>
        </p:nvSpPr>
        <p:spPr>
          <a:xfrm>
            <a:off x="539552" y="5445224"/>
            <a:ext cx="7776864" cy="1184176"/>
          </a:xfrm>
        </p:spPr>
        <p:txBody>
          <a:bodyPr>
            <a:normAutofit/>
          </a:bodyPr>
          <a:lstStyle/>
          <a:p>
            <a:r>
              <a:rPr lang="en-US" sz="1800" dirty="0" err="1">
                <a:solidFill>
                  <a:schemeClr val="tx1"/>
                </a:solidFill>
                <a:effectLst/>
                <a:latin typeface="Times New Roman" panose="02020603050405020304" pitchFamily="18" charset="0"/>
                <a:ea typeface="Times New Roman" panose="02020603050405020304" pitchFamily="18" charset="0"/>
              </a:rPr>
              <a:t>Šaunuolės</a:t>
            </a:r>
            <a:r>
              <a:rPr lang="lt-LT" sz="1800" dirty="0">
                <a:solidFill>
                  <a:schemeClr val="tx1"/>
                </a:solidFill>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Tačiau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galėtų</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atlikti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užduotis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ramiau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labai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mėgsta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įgarsinti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mintis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kartais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kalba</a:t>
            </a:r>
            <a:r>
              <a:rPr lang="en-US" sz="1800" dirty="0">
                <a:solidFill>
                  <a:schemeClr val="tx1"/>
                </a:solidFill>
                <a:effectLst/>
                <a:latin typeface="Times New Roman" panose="02020603050405020304" pitchFamily="18" charset="0"/>
                <a:ea typeface="Times New Roman" panose="02020603050405020304" pitchFamily="18" charset="0"/>
              </a:rPr>
              <a:t> ne </a:t>
            </a:r>
            <a:r>
              <a:rPr lang="en-US" sz="1800" dirty="0" err="1">
                <a:solidFill>
                  <a:schemeClr val="tx1"/>
                </a:solidFill>
                <a:effectLst/>
                <a:latin typeface="Times New Roman" panose="02020603050405020304" pitchFamily="18" charset="0"/>
                <a:ea typeface="Times New Roman" panose="02020603050405020304" pitchFamily="18" charset="0"/>
              </a:rPr>
              <a:t>apie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dalyką</a:t>
            </a:r>
            <a:r>
              <a:rPr lang="en-US" sz="1800" dirty="0">
                <a:solidFill>
                  <a:schemeClr val="tx1"/>
                </a:solidFill>
                <a:effectLst/>
                <a:latin typeface="Times New Roman" panose="02020603050405020304" pitchFamily="18" charset="0"/>
                <a:ea typeface="Times New Roman" panose="02020603050405020304" pitchFamily="18" charset="0"/>
              </a:rPr>
              <a:t>.</a:t>
            </a:r>
            <a:endParaRPr lang="lt-LT" sz="1800" dirty="0">
              <a:solidFill>
                <a:schemeClr val="tx1"/>
              </a:solidFill>
              <a:effectLst/>
              <a:latin typeface="Times New Roman" panose="02020603050405020304" pitchFamily="18" charset="0"/>
              <a:ea typeface="Times New Roman" panose="02020603050405020304" pitchFamily="18" charset="0"/>
            </a:endParaRPr>
          </a:p>
          <a:p>
            <a:endParaRPr lang="lt-LT" dirty="0">
              <a:solidFill>
                <a:schemeClr val="tx1"/>
              </a:solidFill>
            </a:endParaRPr>
          </a:p>
        </p:txBody>
      </p:sp>
      <p:pic>
        <p:nvPicPr>
          <p:cNvPr id="12" name="Paveikslėlio vietos rezervavimo ženklas 11">
            <a:extLst>
              <a:ext uri="{FF2B5EF4-FFF2-40B4-BE49-F238E27FC236}">
                <a16:creationId xmlns:a16="http://schemas.microsoft.com/office/drawing/2014/main" id="{087B15E2-4C83-D277-42B1-B0C05B81BE9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4732" b="24732"/>
          <a:stretch>
            <a:fillRect/>
          </a:stretch>
        </p:blipFill>
        <p:spPr>
          <a:xfrm>
            <a:off x="1115616" y="2240868"/>
            <a:ext cx="3135882" cy="2376264"/>
          </a:xfrm>
        </p:spPr>
      </p:pic>
      <p:pic>
        <p:nvPicPr>
          <p:cNvPr id="13" name="Paveikslėlis 12">
            <a:extLst>
              <a:ext uri="{FF2B5EF4-FFF2-40B4-BE49-F238E27FC236}">
                <a16:creationId xmlns:a16="http://schemas.microsoft.com/office/drawing/2014/main" id="{87EB9911-751C-7D0A-AA41-3F14E53EA2EA}"/>
              </a:ext>
            </a:extLst>
          </p:cNvPr>
          <p:cNvPicPr>
            <a:picLocks noChangeAspect="1"/>
          </p:cNvPicPr>
          <p:nvPr/>
        </p:nvPicPr>
        <p:blipFill>
          <a:blip r:embed="rId4"/>
          <a:stretch>
            <a:fillRect/>
          </a:stretch>
        </p:blipFill>
        <p:spPr>
          <a:xfrm>
            <a:off x="4591050" y="1678378"/>
            <a:ext cx="2800350" cy="3352800"/>
          </a:xfrm>
          <a:prstGeom prst="rect">
            <a:avLst/>
          </a:prstGeom>
        </p:spPr>
      </p:pic>
    </p:spTree>
    <p:extLst>
      <p:ext uri="{BB962C8B-B14F-4D97-AF65-F5344CB8AC3E}">
        <p14:creationId xmlns:p14="http://schemas.microsoft.com/office/powerpoint/2010/main" val="327074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4E1736-2833-390A-37E6-1DB5CA8DBD8E}"/>
              </a:ext>
            </a:extLst>
          </p:cNvPr>
          <p:cNvSpPr>
            <a:spLocks noGrp="1"/>
          </p:cNvSpPr>
          <p:nvPr>
            <p:ph type="title"/>
          </p:nvPr>
        </p:nvSpPr>
        <p:spPr/>
        <p:txBody>
          <a:bodyPr/>
          <a:lstStyle/>
          <a:p>
            <a:r>
              <a:rPr lang="lt-LT" dirty="0"/>
              <a:t>Arnas</a:t>
            </a:r>
          </a:p>
        </p:txBody>
      </p:sp>
      <p:sp>
        <p:nvSpPr>
          <p:cNvPr id="4" name="Teksto vietos rezervavimo ženklas 3">
            <a:extLst>
              <a:ext uri="{FF2B5EF4-FFF2-40B4-BE49-F238E27FC236}">
                <a16:creationId xmlns:a16="http://schemas.microsoft.com/office/drawing/2014/main" id="{AC9F4C7B-0F0F-0F56-BB67-172E17ADF75B}"/>
              </a:ext>
            </a:extLst>
          </p:cNvPr>
          <p:cNvSpPr>
            <a:spLocks noGrp="1"/>
          </p:cNvSpPr>
          <p:nvPr>
            <p:ph type="body" sz="half" idx="2"/>
          </p:nvPr>
        </p:nvSpPr>
        <p:spPr>
          <a:xfrm>
            <a:off x="1706743" y="5445224"/>
            <a:ext cx="5711824" cy="533400"/>
          </a:xfrm>
        </p:spPr>
        <p:txBody>
          <a:bodyPr/>
          <a:lstStyle/>
          <a:p>
            <a:r>
              <a:rPr lang="lt-LT" sz="1800" dirty="0">
                <a:solidFill>
                  <a:schemeClr val="tx1"/>
                </a:solidFill>
                <a:latin typeface="Times New Roman" panose="02020603050405020304" pitchFamily="18" charset="0"/>
                <a:ea typeface="Times New Roman" panose="02020603050405020304" pitchFamily="18" charset="0"/>
              </a:rPr>
              <a:t>D</a:t>
            </a:r>
            <a:r>
              <a:rPr lang="lt-LT" sz="1800" dirty="0">
                <a:solidFill>
                  <a:schemeClr val="tx1"/>
                </a:solidFill>
                <a:effectLst/>
                <a:latin typeface="Times New Roman" panose="02020603050405020304" pitchFamily="18" charset="0"/>
                <a:ea typeface="Times New Roman" panose="02020603050405020304" pitchFamily="18" charset="0"/>
              </a:rPr>
              <a:t>ažnai blaškosi, bet gavęs pastabą-susikaupia.</a:t>
            </a:r>
            <a:endParaRPr lang="lt-LT" dirty="0">
              <a:solidFill>
                <a:schemeClr val="tx1"/>
              </a:solidFill>
            </a:endParaRPr>
          </a:p>
        </p:txBody>
      </p:sp>
      <p:pic>
        <p:nvPicPr>
          <p:cNvPr id="7" name="Paveikslėlio vietos rezervavimo ženklas 6">
            <a:extLst>
              <a:ext uri="{FF2B5EF4-FFF2-40B4-BE49-F238E27FC236}">
                <a16:creationId xmlns:a16="http://schemas.microsoft.com/office/drawing/2014/main" id="{4F4DB7A3-297E-A154-8D91-6FC1FC69778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3365" b="23365"/>
          <a:stretch>
            <a:fillRect/>
          </a:stretch>
        </p:blipFill>
        <p:spPr>
          <a:xfrm>
            <a:off x="1653258" y="1772816"/>
            <a:ext cx="5006974" cy="3096344"/>
          </a:xfrm>
        </p:spPr>
      </p:pic>
    </p:spTree>
    <p:extLst>
      <p:ext uri="{BB962C8B-B14F-4D97-AF65-F5344CB8AC3E}">
        <p14:creationId xmlns:p14="http://schemas.microsoft.com/office/powerpoint/2010/main" val="3027381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4E1736-2833-390A-37E6-1DB5CA8DBD8E}"/>
              </a:ext>
            </a:extLst>
          </p:cNvPr>
          <p:cNvSpPr>
            <a:spLocks noGrp="1"/>
          </p:cNvSpPr>
          <p:nvPr>
            <p:ph type="title"/>
          </p:nvPr>
        </p:nvSpPr>
        <p:spPr/>
        <p:txBody>
          <a:bodyPr/>
          <a:lstStyle/>
          <a:p>
            <a:r>
              <a:rPr lang="lt-LT" dirty="0"/>
              <a:t>Rugilė</a:t>
            </a:r>
          </a:p>
        </p:txBody>
      </p:sp>
      <p:sp>
        <p:nvSpPr>
          <p:cNvPr id="4" name="Teksto vietos rezervavimo ženklas 3">
            <a:extLst>
              <a:ext uri="{FF2B5EF4-FFF2-40B4-BE49-F238E27FC236}">
                <a16:creationId xmlns:a16="http://schemas.microsoft.com/office/drawing/2014/main" id="{AC9F4C7B-0F0F-0F56-BB67-172E17ADF75B}"/>
              </a:ext>
            </a:extLst>
          </p:cNvPr>
          <p:cNvSpPr>
            <a:spLocks noGrp="1"/>
          </p:cNvSpPr>
          <p:nvPr>
            <p:ph type="body" sz="half" idx="2"/>
          </p:nvPr>
        </p:nvSpPr>
        <p:spPr>
          <a:xfrm>
            <a:off x="1679576" y="5301208"/>
            <a:ext cx="5711824" cy="1042442"/>
          </a:xfrm>
        </p:spPr>
        <p:txBody>
          <a:bodyPr/>
          <a:lstStyle/>
          <a:p>
            <a:r>
              <a:rPr lang="lt-LT" dirty="0">
                <a:solidFill>
                  <a:schemeClr val="tx1"/>
                </a:solidFill>
                <a:latin typeface="Times New Roman" panose="02020603050405020304" pitchFamily="18" charset="0"/>
                <a:ea typeface="Times New Roman" panose="02020603050405020304" pitchFamily="18" charset="0"/>
              </a:rPr>
              <a:t>M</a:t>
            </a:r>
            <a:r>
              <a:rPr lang="lt-LT" sz="1600" dirty="0">
                <a:solidFill>
                  <a:schemeClr val="tx1"/>
                </a:solidFill>
                <a:effectLst/>
                <a:latin typeface="Times New Roman" panose="02020603050405020304" pitchFamily="18" charset="0"/>
                <a:ea typeface="Times New Roman" panose="02020603050405020304" pitchFamily="18" charset="0"/>
              </a:rPr>
              <a:t>ažokai deda pastangų, galėtų daugiau.</a:t>
            </a:r>
            <a:endParaRPr lang="lt-LT" dirty="0">
              <a:solidFill>
                <a:schemeClr val="tx1"/>
              </a:solidFill>
            </a:endParaRPr>
          </a:p>
        </p:txBody>
      </p:sp>
      <p:pic>
        <p:nvPicPr>
          <p:cNvPr id="8" name="Paveikslėlio vietos rezervavimo ženklas 7">
            <a:extLst>
              <a:ext uri="{FF2B5EF4-FFF2-40B4-BE49-F238E27FC236}">
                <a16:creationId xmlns:a16="http://schemas.microsoft.com/office/drawing/2014/main" id="{9E6B4967-5C6A-0153-67C6-9A126E46AD5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890" b="21890"/>
          <a:stretch>
            <a:fillRect/>
          </a:stretch>
        </p:blipFill>
        <p:spPr>
          <a:xfrm>
            <a:off x="1979712" y="1412776"/>
            <a:ext cx="5583138" cy="3312368"/>
          </a:xfrm>
        </p:spPr>
      </p:pic>
    </p:spTree>
    <p:extLst>
      <p:ext uri="{BB962C8B-B14F-4D97-AF65-F5344CB8AC3E}">
        <p14:creationId xmlns:p14="http://schemas.microsoft.com/office/powerpoint/2010/main" val="1022461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4E1736-2833-390A-37E6-1DB5CA8DBD8E}"/>
              </a:ext>
            </a:extLst>
          </p:cNvPr>
          <p:cNvSpPr>
            <a:spLocks noGrp="1"/>
          </p:cNvSpPr>
          <p:nvPr>
            <p:ph type="title"/>
          </p:nvPr>
        </p:nvSpPr>
        <p:spPr/>
        <p:txBody>
          <a:bodyPr/>
          <a:lstStyle/>
          <a:p>
            <a:r>
              <a:rPr lang="lt-LT" dirty="0"/>
              <a:t>Pijus</a:t>
            </a:r>
          </a:p>
        </p:txBody>
      </p:sp>
      <p:sp>
        <p:nvSpPr>
          <p:cNvPr id="4" name="Teksto vietos rezervavimo ženklas 3">
            <a:extLst>
              <a:ext uri="{FF2B5EF4-FFF2-40B4-BE49-F238E27FC236}">
                <a16:creationId xmlns:a16="http://schemas.microsoft.com/office/drawing/2014/main" id="{AC9F4C7B-0F0F-0F56-BB67-172E17ADF75B}"/>
              </a:ext>
            </a:extLst>
          </p:cNvPr>
          <p:cNvSpPr>
            <a:spLocks noGrp="1"/>
          </p:cNvSpPr>
          <p:nvPr>
            <p:ph type="body" sz="half" idx="2"/>
          </p:nvPr>
        </p:nvSpPr>
        <p:spPr>
          <a:xfrm>
            <a:off x="539552" y="5301208"/>
            <a:ext cx="7776864" cy="1184176"/>
          </a:xfrm>
        </p:spPr>
        <p:txBody>
          <a:bodyPr>
            <a:normAutofit/>
          </a:bodyPr>
          <a:lstStyle/>
          <a:p>
            <a:pPr marL="457200" algn="just">
              <a:lnSpc>
                <a:spcPct val="150000"/>
              </a:lnSpc>
            </a:pPr>
            <a:r>
              <a:rPr lang="lt-LT" sz="1900" dirty="0">
                <a:solidFill>
                  <a:schemeClr val="tx1"/>
                </a:solidFill>
                <a:latin typeface="Times New Roman" panose="02020603050405020304" pitchFamily="18" charset="0"/>
                <a:ea typeface="Times New Roman" panose="02020603050405020304" pitchFamily="18" charset="0"/>
              </a:rPr>
              <a:t>D</a:t>
            </a:r>
            <a:r>
              <a:rPr lang="en-US" sz="1900" dirty="0" err="1">
                <a:solidFill>
                  <a:schemeClr val="tx1"/>
                </a:solidFill>
                <a:effectLst/>
                <a:latin typeface="Times New Roman" panose="02020603050405020304" pitchFamily="18" charset="0"/>
                <a:ea typeface="Times New Roman" panose="02020603050405020304" pitchFamily="18" charset="0"/>
              </a:rPr>
              <a:t>ažnai</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nuklysta</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mintimis</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už</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klasės</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ribų</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trūksta</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motyvacijos</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nepasitiki</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savo</a:t>
            </a:r>
            <a:r>
              <a:rPr lang="en-US" sz="1900" dirty="0">
                <a:solidFill>
                  <a:schemeClr val="tx1"/>
                </a:solidFill>
                <a:effectLst/>
                <a:latin typeface="Times New Roman" panose="02020603050405020304" pitchFamily="18" charset="0"/>
                <a:ea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rPr>
              <a:t>jėgomis</a:t>
            </a:r>
            <a:r>
              <a:rPr lang="en-US" sz="1900" dirty="0">
                <a:solidFill>
                  <a:schemeClr val="tx1"/>
                </a:solidFill>
                <a:effectLst/>
                <a:latin typeface="Times New Roman" panose="02020603050405020304" pitchFamily="18" charset="0"/>
                <a:ea typeface="Times New Roman" panose="02020603050405020304" pitchFamily="18" charset="0"/>
              </a:rPr>
              <a:t>.</a:t>
            </a:r>
            <a:endParaRPr lang="lt-LT" sz="1900" dirty="0">
              <a:solidFill>
                <a:schemeClr val="tx1"/>
              </a:solidFill>
              <a:effectLst/>
              <a:latin typeface="Times New Roman" panose="02020603050405020304" pitchFamily="18" charset="0"/>
              <a:ea typeface="Times New Roman" panose="02020603050405020304" pitchFamily="18" charset="0"/>
            </a:endParaRPr>
          </a:p>
          <a:p>
            <a:endParaRPr lang="lt-LT" dirty="0">
              <a:solidFill>
                <a:schemeClr val="tx1"/>
              </a:solidFill>
            </a:endParaRPr>
          </a:p>
        </p:txBody>
      </p:sp>
      <p:pic>
        <p:nvPicPr>
          <p:cNvPr id="7" name="Paveikslėlio vietos rezervavimo ženklas 6">
            <a:extLst>
              <a:ext uri="{FF2B5EF4-FFF2-40B4-BE49-F238E27FC236}">
                <a16:creationId xmlns:a16="http://schemas.microsoft.com/office/drawing/2014/main" id="{1FA728A7-804A-A938-21B0-92690E74542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673" b="21673"/>
          <a:stretch>
            <a:fillRect/>
          </a:stretch>
        </p:blipFill>
        <p:spPr>
          <a:xfrm>
            <a:off x="2195736" y="1143000"/>
            <a:ext cx="4752528" cy="3942184"/>
          </a:xfrm>
        </p:spPr>
      </p:pic>
    </p:spTree>
    <p:extLst>
      <p:ext uri="{BB962C8B-B14F-4D97-AF65-F5344CB8AC3E}">
        <p14:creationId xmlns:p14="http://schemas.microsoft.com/office/powerpoint/2010/main" val="1434807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4E1736-2833-390A-37E6-1DB5CA8DBD8E}"/>
              </a:ext>
            </a:extLst>
          </p:cNvPr>
          <p:cNvSpPr>
            <a:spLocks noGrp="1"/>
          </p:cNvSpPr>
          <p:nvPr>
            <p:ph type="title"/>
          </p:nvPr>
        </p:nvSpPr>
        <p:spPr/>
        <p:txBody>
          <a:bodyPr/>
          <a:lstStyle/>
          <a:p>
            <a:r>
              <a:rPr lang="lt-LT" dirty="0"/>
              <a:t>Leticija</a:t>
            </a:r>
          </a:p>
        </p:txBody>
      </p:sp>
      <p:sp>
        <p:nvSpPr>
          <p:cNvPr id="4" name="Teksto vietos rezervavimo ženklas 3">
            <a:extLst>
              <a:ext uri="{FF2B5EF4-FFF2-40B4-BE49-F238E27FC236}">
                <a16:creationId xmlns:a16="http://schemas.microsoft.com/office/drawing/2014/main" id="{AC9F4C7B-0F0F-0F56-BB67-172E17ADF75B}"/>
              </a:ext>
            </a:extLst>
          </p:cNvPr>
          <p:cNvSpPr>
            <a:spLocks noGrp="1"/>
          </p:cNvSpPr>
          <p:nvPr>
            <p:ph type="body" sz="half" idx="2"/>
          </p:nvPr>
        </p:nvSpPr>
        <p:spPr>
          <a:xfrm>
            <a:off x="1716088" y="5448300"/>
            <a:ext cx="5711824" cy="533400"/>
          </a:xfrm>
        </p:spPr>
        <p:txBody>
          <a:bodyPr/>
          <a:lstStyle/>
          <a:p>
            <a:r>
              <a:rPr lang="lt-LT" dirty="0">
                <a:solidFill>
                  <a:schemeClr val="tx1"/>
                </a:solidFill>
                <a:latin typeface="Times New Roman" panose="02020603050405020304" pitchFamily="18" charset="0"/>
                <a:ea typeface="Times New Roman" panose="02020603050405020304" pitchFamily="18" charset="0"/>
              </a:rPr>
              <a:t>Š</a:t>
            </a:r>
            <a:r>
              <a:rPr lang="lt-LT" sz="1600" dirty="0">
                <a:solidFill>
                  <a:schemeClr val="tx1"/>
                </a:solidFill>
                <a:effectLst/>
                <a:latin typeface="Times New Roman" panose="02020603050405020304" pitchFamily="18" charset="0"/>
                <a:ea typeface="Times New Roman" panose="02020603050405020304" pitchFamily="18" charset="0"/>
              </a:rPr>
              <a:t>aunuolė, stengiasi, domisi, diskutuoja.</a:t>
            </a:r>
            <a:endParaRPr lang="lt-LT" dirty="0">
              <a:solidFill>
                <a:schemeClr val="tx1"/>
              </a:solidFill>
            </a:endParaRPr>
          </a:p>
        </p:txBody>
      </p:sp>
      <p:pic>
        <p:nvPicPr>
          <p:cNvPr id="8" name="Paveikslėlio vietos rezervavimo ženklas 7">
            <a:extLst>
              <a:ext uri="{FF2B5EF4-FFF2-40B4-BE49-F238E27FC236}">
                <a16:creationId xmlns:a16="http://schemas.microsoft.com/office/drawing/2014/main" id="{A52185A2-4FD9-A9A4-40B1-20990F9E11B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2037" b="22037"/>
          <a:stretch>
            <a:fillRect/>
          </a:stretch>
        </p:blipFill>
        <p:spPr>
          <a:xfrm>
            <a:off x="1851026" y="1340768"/>
            <a:ext cx="5169246" cy="3816424"/>
          </a:xfrm>
        </p:spPr>
      </p:pic>
    </p:spTree>
    <p:extLst>
      <p:ext uri="{BB962C8B-B14F-4D97-AF65-F5344CB8AC3E}">
        <p14:creationId xmlns:p14="http://schemas.microsoft.com/office/powerpoint/2010/main" val="453117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4E1736-2833-390A-37E6-1DB5CA8DBD8E}"/>
              </a:ext>
            </a:extLst>
          </p:cNvPr>
          <p:cNvSpPr>
            <a:spLocks noGrp="1"/>
          </p:cNvSpPr>
          <p:nvPr>
            <p:ph type="title"/>
          </p:nvPr>
        </p:nvSpPr>
        <p:spPr/>
        <p:txBody>
          <a:bodyPr/>
          <a:lstStyle/>
          <a:p>
            <a:r>
              <a:rPr lang="lt-LT" dirty="0" err="1"/>
              <a:t>Abrilė</a:t>
            </a:r>
            <a:endParaRPr lang="lt-LT" dirty="0"/>
          </a:p>
        </p:txBody>
      </p:sp>
      <p:pic>
        <p:nvPicPr>
          <p:cNvPr id="6" name="Paveikslėlio vietos rezervavimo ženklas 5">
            <a:extLst>
              <a:ext uri="{FF2B5EF4-FFF2-40B4-BE49-F238E27FC236}">
                <a16:creationId xmlns:a16="http://schemas.microsoft.com/office/drawing/2014/main" id="{E042457F-D121-A875-FD29-95950D072EF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5339" b="15339"/>
          <a:stretch>
            <a:fillRect/>
          </a:stretch>
        </p:blipFill>
        <p:spPr>
          <a:xfrm>
            <a:off x="1508126" y="1412776"/>
            <a:ext cx="5224114" cy="3600400"/>
          </a:xfrm>
        </p:spPr>
      </p:pic>
      <p:sp>
        <p:nvSpPr>
          <p:cNvPr id="4" name="Teksto vietos rezervavimo ženklas 3">
            <a:extLst>
              <a:ext uri="{FF2B5EF4-FFF2-40B4-BE49-F238E27FC236}">
                <a16:creationId xmlns:a16="http://schemas.microsoft.com/office/drawing/2014/main" id="{AC9F4C7B-0F0F-0F56-BB67-172E17ADF75B}"/>
              </a:ext>
            </a:extLst>
          </p:cNvPr>
          <p:cNvSpPr>
            <a:spLocks noGrp="1"/>
          </p:cNvSpPr>
          <p:nvPr>
            <p:ph type="body" sz="half" idx="2"/>
          </p:nvPr>
        </p:nvSpPr>
        <p:spPr>
          <a:xfrm>
            <a:off x="1716088" y="5329036"/>
            <a:ext cx="5711824" cy="533400"/>
          </a:xfrm>
        </p:spPr>
        <p:txBody>
          <a:bodyPr/>
          <a:lstStyle/>
          <a:p>
            <a:r>
              <a:rPr lang="lt-LT" sz="1800" dirty="0">
                <a:solidFill>
                  <a:schemeClr val="tx1"/>
                </a:solidFill>
                <a:latin typeface="Times New Roman" panose="02020603050405020304" pitchFamily="18" charset="0"/>
                <a:ea typeface="Times New Roman" panose="02020603050405020304" pitchFamily="18" charset="0"/>
              </a:rPr>
              <a:t>S</a:t>
            </a:r>
            <a:r>
              <a:rPr lang="en-US" sz="1800" dirty="0" err="1">
                <a:solidFill>
                  <a:schemeClr val="tx1"/>
                </a:solidFill>
                <a:effectLst/>
                <a:latin typeface="Times New Roman" panose="02020603050405020304" pitchFamily="18" charset="0"/>
                <a:ea typeface="Times New Roman" panose="02020603050405020304" pitchFamily="18" charset="0"/>
              </a:rPr>
              <a:t>tengiasi</a:t>
            </a:r>
            <a:r>
              <a:rPr lang="en-US" sz="1800" dirty="0">
                <a:solidFill>
                  <a:schemeClr val="tx1"/>
                </a:solidFill>
                <a:effectLst/>
                <a:latin typeface="Times New Roman" panose="02020603050405020304" pitchFamily="18" charset="0"/>
                <a:ea typeface="Times New Roman" panose="02020603050405020304" pitchFamily="18" charset="0"/>
              </a:rPr>
              <a:t>, bet </a:t>
            </a:r>
            <a:r>
              <a:rPr lang="en-US" sz="1800" dirty="0" err="1">
                <a:solidFill>
                  <a:schemeClr val="tx1"/>
                </a:solidFill>
                <a:effectLst/>
                <a:latin typeface="Times New Roman" panose="02020603050405020304" pitchFamily="18" charset="0"/>
                <a:ea typeface="Times New Roman" panose="02020603050405020304" pitchFamily="18" charset="0"/>
              </a:rPr>
              <a:t>kartais</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nesusikaupia</a:t>
            </a:r>
            <a:r>
              <a:rPr lang="en-US" sz="1800" dirty="0">
                <a:solidFill>
                  <a:schemeClr val="tx1"/>
                </a:solidFill>
                <a:effectLst/>
                <a:latin typeface="Times New Roman" panose="02020603050405020304" pitchFamily="18" charset="0"/>
                <a:ea typeface="Times New Roman" panose="02020603050405020304" pitchFamily="18" charset="0"/>
              </a:rPr>
              <a:t>.</a:t>
            </a:r>
            <a:endParaRPr lang="lt-LT" sz="1800" dirty="0">
              <a:solidFill>
                <a:schemeClr val="tx1"/>
              </a:solidFill>
              <a:effectLst/>
              <a:latin typeface="Times New Roman" panose="02020603050405020304" pitchFamily="18" charset="0"/>
              <a:ea typeface="Times New Roman" panose="02020603050405020304" pitchFamily="18" charset="0"/>
            </a:endParaRPr>
          </a:p>
          <a:p>
            <a:endParaRPr lang="lt-LT" dirty="0"/>
          </a:p>
        </p:txBody>
      </p:sp>
    </p:spTree>
    <p:extLst>
      <p:ext uri="{BB962C8B-B14F-4D97-AF65-F5344CB8AC3E}">
        <p14:creationId xmlns:p14="http://schemas.microsoft.com/office/powerpoint/2010/main" val="589630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4E1736-2833-390A-37E6-1DB5CA8DBD8E}"/>
              </a:ext>
            </a:extLst>
          </p:cNvPr>
          <p:cNvSpPr>
            <a:spLocks noGrp="1"/>
          </p:cNvSpPr>
          <p:nvPr>
            <p:ph type="title"/>
          </p:nvPr>
        </p:nvSpPr>
        <p:spPr/>
        <p:txBody>
          <a:bodyPr/>
          <a:lstStyle/>
          <a:p>
            <a:r>
              <a:rPr lang="lt-LT" dirty="0"/>
              <a:t>Svajūnė</a:t>
            </a:r>
          </a:p>
        </p:txBody>
      </p:sp>
      <p:sp>
        <p:nvSpPr>
          <p:cNvPr id="4" name="Teksto vietos rezervavimo ženklas 3">
            <a:extLst>
              <a:ext uri="{FF2B5EF4-FFF2-40B4-BE49-F238E27FC236}">
                <a16:creationId xmlns:a16="http://schemas.microsoft.com/office/drawing/2014/main" id="{AC9F4C7B-0F0F-0F56-BB67-172E17ADF75B}"/>
              </a:ext>
            </a:extLst>
          </p:cNvPr>
          <p:cNvSpPr>
            <a:spLocks noGrp="1"/>
          </p:cNvSpPr>
          <p:nvPr>
            <p:ph type="body" sz="half" idx="2"/>
          </p:nvPr>
        </p:nvSpPr>
        <p:spPr>
          <a:xfrm>
            <a:off x="1115616" y="5105400"/>
            <a:ext cx="6552728" cy="895350"/>
          </a:xfrm>
        </p:spPr>
        <p:txBody>
          <a:bodyPr>
            <a:normAutofit/>
          </a:bodyPr>
          <a:lstStyle/>
          <a:p>
            <a:r>
              <a:rPr lang="lt-LT" dirty="0">
                <a:solidFill>
                  <a:schemeClr val="tx1"/>
                </a:solidFill>
                <a:latin typeface="Times New Roman" panose="02020603050405020304" pitchFamily="18" charset="0"/>
                <a:ea typeface="Times New Roman" panose="02020603050405020304" pitchFamily="18" charset="0"/>
              </a:rPr>
              <a:t>R</a:t>
            </a:r>
            <a:r>
              <a:rPr lang="lt-LT" sz="1600" dirty="0">
                <a:solidFill>
                  <a:schemeClr val="tx1"/>
                </a:solidFill>
                <a:effectLst/>
                <a:latin typeface="Times New Roman" panose="02020603050405020304" pitchFamily="18" charset="0"/>
                <a:ea typeface="Times New Roman" panose="02020603050405020304" pitchFamily="18" charset="0"/>
              </a:rPr>
              <a:t>eikia pagalbos ir dažnai, bet gautas užduotis stengiasi padaryti, nebijo  diskutuoti.</a:t>
            </a:r>
            <a:endParaRPr lang="lt-LT" dirty="0">
              <a:solidFill>
                <a:schemeClr val="tx1"/>
              </a:solidFill>
            </a:endParaRPr>
          </a:p>
        </p:txBody>
      </p:sp>
      <p:pic>
        <p:nvPicPr>
          <p:cNvPr id="8" name="Paveikslėlio vietos rezervavimo ženklas 7">
            <a:extLst>
              <a:ext uri="{FF2B5EF4-FFF2-40B4-BE49-F238E27FC236}">
                <a16:creationId xmlns:a16="http://schemas.microsoft.com/office/drawing/2014/main" id="{C234D561-6704-4A1C-96F4-B7F95685650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5894" b="15894"/>
          <a:stretch>
            <a:fillRect/>
          </a:stretch>
        </p:blipFill>
        <p:spPr>
          <a:xfrm>
            <a:off x="2051720" y="1123950"/>
            <a:ext cx="4608512" cy="3796930"/>
          </a:xfrm>
        </p:spPr>
      </p:pic>
    </p:spTree>
    <p:extLst>
      <p:ext uri="{BB962C8B-B14F-4D97-AF65-F5344CB8AC3E}">
        <p14:creationId xmlns:p14="http://schemas.microsoft.com/office/powerpoint/2010/main" val="1259370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99592" y="188640"/>
            <a:ext cx="7772400" cy="850106"/>
          </a:xfrm>
        </p:spPr>
        <p:txBody>
          <a:bodyPr>
            <a:normAutofit/>
          </a:bodyPr>
          <a:lstStyle/>
          <a:p>
            <a:pPr algn="ctr"/>
            <a:endParaRPr lang="en-US" sz="3200" dirty="0">
              <a:solidFill>
                <a:schemeClr val="tx1"/>
              </a:solidFill>
              <a:latin typeface="Times New Roman" pitchFamily="18" charset="0"/>
              <a:cs typeface="Times New Roman"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470653756"/>
              </p:ext>
            </p:extLst>
          </p:nvPr>
        </p:nvGraphicFramePr>
        <p:xfrm>
          <a:off x="0" y="5849"/>
          <a:ext cx="9144000" cy="6852151"/>
        </p:xfrm>
        <a:graphic>
          <a:graphicData uri="http://schemas.openxmlformats.org/drawingml/2006/table">
            <a:tbl>
              <a:tblPr firstRow="1" bandRow="1">
                <a:tableStyleId>{5C22544A-7EE6-4342-B048-85BDC9FD1C3A}</a:tableStyleId>
              </a:tblPr>
              <a:tblGrid>
                <a:gridCol w="8895106">
                  <a:extLst>
                    <a:ext uri="{9D8B030D-6E8A-4147-A177-3AD203B41FA5}">
                      <a16:colId xmlns:a16="http://schemas.microsoft.com/office/drawing/2014/main" val="20000"/>
                    </a:ext>
                  </a:extLst>
                </a:gridCol>
                <a:gridCol w="248894">
                  <a:extLst>
                    <a:ext uri="{9D8B030D-6E8A-4147-A177-3AD203B41FA5}">
                      <a16:colId xmlns:a16="http://schemas.microsoft.com/office/drawing/2014/main" val="20001"/>
                    </a:ext>
                  </a:extLst>
                </a:gridCol>
              </a:tblGrid>
              <a:tr h="601951">
                <a:tc>
                  <a:txBody>
                    <a:bodyPr/>
                    <a:lstStyle/>
                    <a:p>
                      <a:pPr marL="0" indent="0" algn="ctr">
                        <a:buFont typeface="Arial" panose="020B0604020202020204" pitchFamily="34" charset="0"/>
                        <a:buNone/>
                      </a:pPr>
                      <a:r>
                        <a:rPr lang="lt-LT" sz="3200" dirty="0">
                          <a:latin typeface="Times New Roman" pitchFamily="18" charset="0"/>
                          <a:cs typeface="Times New Roman" pitchFamily="18" charset="0"/>
                        </a:rPr>
                        <a:t>IŠVADA</a:t>
                      </a:r>
                      <a:endParaRPr lang="en-US" sz="3200" dirty="0">
                        <a:latin typeface="Times New Roman" pitchFamily="18" charset="0"/>
                        <a:cs typeface="Times New Roman" pitchFamily="18" charset="0"/>
                      </a:endParaRPr>
                    </a:p>
                  </a:txBody>
                  <a:tcPr/>
                </a:tc>
                <a:tc>
                  <a:txBody>
                    <a:bodyPr/>
                    <a:lstStyle/>
                    <a:p>
                      <a:pPr marL="457200" indent="-457200" algn="ctr">
                        <a:buFont typeface="Arial" panose="020B0604020202020204" pitchFamily="34" charset="0"/>
                        <a:buChar char="•"/>
                      </a:pP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250200">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2800" dirty="0">
                          <a:effectLst/>
                          <a:latin typeface="Times New Roman" panose="02020603050405020304" pitchFamily="18" charset="0"/>
                          <a:ea typeface="Times New Roman" panose="02020603050405020304" pitchFamily="18" charset="0"/>
                          <a:cs typeface="Times New Roman" panose="02020603050405020304" pitchFamily="18" charset="0"/>
                        </a:rPr>
                        <a:t>             5 -okų adaptacija mokykloje  yra lengva.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2800" dirty="0">
                          <a:effectLst/>
                          <a:latin typeface="Times New Roman" panose="02020603050405020304" pitchFamily="18" charset="0"/>
                          <a:ea typeface="Times New Roman" panose="02020603050405020304" pitchFamily="18" charset="0"/>
                          <a:cs typeface="Times New Roman" panose="02020603050405020304" pitchFamily="18" charset="0"/>
                        </a:rPr>
                        <a:t>           Taip teigia: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800" kern="1200" dirty="0">
                          <a:solidFill>
                            <a:schemeClr val="dk1"/>
                          </a:solidFill>
                          <a:effectLst/>
                          <a:latin typeface="Times New Roman" panose="02020603050405020304" pitchFamily="18" charset="0"/>
                          <a:ea typeface="+mn-ea"/>
                          <a:cs typeface="Times New Roman" panose="02020603050405020304" pitchFamily="18" charset="0"/>
                        </a:rPr>
                        <a:t>75 proc. mokytojų,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2800" kern="1200" dirty="0">
                          <a:solidFill>
                            <a:schemeClr val="dk1"/>
                          </a:solidFill>
                          <a:effectLst/>
                          <a:latin typeface="Times New Roman" panose="02020603050405020304" pitchFamily="18" charset="0"/>
                          <a:ea typeface="+mn-ea"/>
                          <a:cs typeface="Times New Roman" panose="02020603050405020304" pitchFamily="18" charset="0"/>
                        </a:rPr>
                        <a:t>                              62 proc. tėvų,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sz="2800" kern="1200">
                          <a:solidFill>
                            <a:schemeClr val="dk1"/>
                          </a:solidFill>
                          <a:effectLst/>
                          <a:latin typeface="Times New Roman" panose="02020603050405020304" pitchFamily="18" charset="0"/>
                          <a:ea typeface="+mn-ea"/>
                          <a:cs typeface="Times New Roman" panose="02020603050405020304" pitchFamily="18" charset="0"/>
                        </a:rPr>
                        <a:t>                              88 </a:t>
                      </a:r>
                      <a:r>
                        <a:rPr lang="lt-LT" sz="2800" kern="1200" dirty="0">
                          <a:solidFill>
                            <a:schemeClr val="dk1"/>
                          </a:solidFill>
                          <a:effectLst/>
                          <a:latin typeface="Times New Roman" panose="02020603050405020304" pitchFamily="18" charset="0"/>
                          <a:ea typeface="+mn-ea"/>
                          <a:cs typeface="Times New Roman" panose="02020603050405020304" pitchFamily="18" charset="0"/>
                        </a:rPr>
                        <a:t>proc. mokinių.</a:t>
                      </a:r>
                      <a:endParaRPr lang="lt-LT" sz="2800" dirty="0">
                        <a:effectLst/>
                        <a:latin typeface="Times New Roman" panose="02020603050405020304" pitchFamily="18" charset="0"/>
                        <a:ea typeface="Times New Roman" panose="02020603050405020304" pitchFamily="18" charset="0"/>
                      </a:endParaRPr>
                    </a:p>
                    <a:p>
                      <a:pPr marL="285750" lvl="0" indent="-285750" algn="just">
                        <a:lnSpc>
                          <a:spcPct val="115000"/>
                        </a:lnSpc>
                        <a:spcAft>
                          <a:spcPts val="0"/>
                        </a:spcAft>
                        <a:buFont typeface="Arial" panose="020B0604020202020204" pitchFamily="34" charset="0"/>
                        <a:buChar char="•"/>
                      </a:pPr>
                      <a:endParaRPr lang="en-US" sz="1800" dirty="0">
                        <a:effectLst/>
                        <a:latin typeface="Calibri"/>
                        <a:ea typeface="Calibri"/>
                        <a:cs typeface="Times New Roman"/>
                      </a:endParaRPr>
                    </a:p>
                  </a:txBody>
                  <a:tcPr/>
                </a:tc>
                <a:tc>
                  <a:txBody>
                    <a:bodyPr/>
                    <a:lstStyle/>
                    <a:p>
                      <a:pPr marL="285750" lvl="0" indent="-285750">
                        <a:lnSpc>
                          <a:spcPct val="115000"/>
                        </a:lnSpc>
                        <a:spcAft>
                          <a:spcPts val="0"/>
                        </a:spcAft>
                        <a:buFont typeface="Arial" panose="020B0604020202020204" pitchFamily="34" charset="0"/>
                        <a:buChar char="•"/>
                      </a:pPr>
                      <a:endParaRPr lang="lt-LT" sz="1800" dirty="0">
                        <a:effectLst/>
                        <a:latin typeface="Times New Roman" panose="02020603050405020304" pitchFamily="18" charset="0"/>
                        <a:ea typeface="Calibri"/>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4605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648136"/>
            <a:ext cx="3096344" cy="1015663"/>
          </a:xfrm>
          <a:prstGeom prst="rect">
            <a:avLst/>
          </a:prstGeom>
          <a:noFill/>
        </p:spPr>
        <p:txBody>
          <a:bodyPr wrap="square" rtlCol="0">
            <a:spAutoFit/>
          </a:bodyPr>
          <a:lstStyle/>
          <a:p>
            <a:pPr algn="ctr"/>
            <a:r>
              <a:rPr lang="lt-LT" sz="6000" b="1" dirty="0"/>
              <a:t>Ačiū</a:t>
            </a:r>
          </a:p>
        </p:txBody>
      </p:sp>
      <p:pic>
        <p:nvPicPr>
          <p:cNvPr id="5" name="Paveikslėlis 4">
            <a:extLst>
              <a:ext uri="{FF2B5EF4-FFF2-40B4-BE49-F238E27FC236}">
                <a16:creationId xmlns:a16="http://schemas.microsoft.com/office/drawing/2014/main" id="{489A50BB-E4B1-43F7-9062-3EBD0F796561}"/>
              </a:ext>
            </a:extLst>
          </p:cNvPr>
          <p:cNvPicPr>
            <a:picLocks noChangeAspect="1"/>
          </p:cNvPicPr>
          <p:nvPr/>
        </p:nvPicPr>
        <p:blipFill>
          <a:blip r:embed="rId2"/>
          <a:stretch>
            <a:fillRect/>
          </a:stretch>
        </p:blipFill>
        <p:spPr>
          <a:xfrm>
            <a:off x="1475656" y="1209863"/>
            <a:ext cx="6624735" cy="4438273"/>
          </a:xfrm>
          <a:prstGeom prst="rect">
            <a:avLst/>
          </a:prstGeom>
        </p:spPr>
      </p:pic>
      <p:sp>
        <p:nvSpPr>
          <p:cNvPr id="6" name="TextBox 5">
            <a:extLst>
              <a:ext uri="{FF2B5EF4-FFF2-40B4-BE49-F238E27FC236}">
                <a16:creationId xmlns:a16="http://schemas.microsoft.com/office/drawing/2014/main" id="{244C6F97-8856-4B3D-B5B5-4E1D5B255A18}"/>
              </a:ext>
            </a:extLst>
          </p:cNvPr>
          <p:cNvSpPr txBox="1"/>
          <p:nvPr/>
        </p:nvSpPr>
        <p:spPr>
          <a:xfrm>
            <a:off x="3491880" y="5832802"/>
            <a:ext cx="280831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Socialinė pedagogė </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lt-LT"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Daina </a:t>
            </a:r>
            <a:r>
              <a:rPr kumimoji="0" lang="lt-LT" sz="16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Magdušauskaitė</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a:extLst>
              <a:ext uri="{FF2B5EF4-FFF2-40B4-BE49-F238E27FC236}">
                <a16:creationId xmlns:a16="http://schemas.microsoft.com/office/drawing/2014/main" id="{E5556A11-4569-480C-9E4C-8381EC716952}"/>
              </a:ext>
            </a:extLst>
          </p:cNvPr>
          <p:cNvSpPr txBox="1"/>
          <p:nvPr/>
        </p:nvSpPr>
        <p:spPr>
          <a:xfrm>
            <a:off x="6660232" y="5908630"/>
            <a:ext cx="15841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2022-12-</a:t>
            </a:r>
            <a:r>
              <a:rPr lang="lt-LT">
                <a:solidFill>
                  <a:prstClr val="black"/>
                </a:solidFill>
                <a:latin typeface="Times New Roman" pitchFamily="18" charset="0"/>
                <a:cs typeface="Times New Roman" pitchFamily="18" charset="0"/>
              </a:rPr>
              <a:t>27</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750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TextBox 2"/>
          <p:cNvSpPr txBox="1"/>
          <p:nvPr/>
        </p:nvSpPr>
        <p:spPr>
          <a:xfrm>
            <a:off x="395536" y="5078052"/>
            <a:ext cx="8568952" cy="1200329"/>
          </a:xfrm>
          <a:prstGeom prst="rect">
            <a:avLst/>
          </a:prstGeom>
          <a:noFill/>
        </p:spPr>
        <p:txBody>
          <a:bodyPr wrap="square" rtlCol="0">
            <a:spAutoFit/>
          </a:bodyPr>
          <a:lstStyle/>
          <a:p>
            <a:pPr marL="457200" lvl="0" indent="-457200">
              <a:buAutoNum type="arabicPeriod"/>
            </a:pPr>
            <a:r>
              <a:rPr lang="lt-LT" sz="2400" dirty="0">
                <a:latin typeface="Times New Roman"/>
                <a:ea typeface="Calibri"/>
              </a:rPr>
              <a:t>88 proc. (7) mokinių teigia, kad mokykloje jaučiasi saugiai, 12 proc. (1) - kartais. 62 proc. (5) tėvų teigia, kad jų vaikai mokykloje jaučiasi saugūs, 38 proc. (3) – kartais.</a:t>
            </a:r>
            <a:endParaRPr lang="lt-LT" sz="2400"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7" name="Rectangle 3"/>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8" name="Paveikslėlis 7">
            <a:extLst>
              <a:ext uri="{FF2B5EF4-FFF2-40B4-BE49-F238E27FC236}">
                <a16:creationId xmlns:a16="http://schemas.microsoft.com/office/drawing/2014/main" id="{9253DBA8-BABA-CFC1-83AA-59E506DBDF9A}"/>
              </a:ext>
            </a:extLst>
          </p:cNvPr>
          <p:cNvPicPr>
            <a:picLocks noChangeAspect="1"/>
          </p:cNvPicPr>
          <p:nvPr/>
        </p:nvPicPr>
        <p:blipFill>
          <a:blip r:embed="rId2"/>
          <a:stretch>
            <a:fillRect/>
          </a:stretch>
        </p:blipFill>
        <p:spPr>
          <a:xfrm>
            <a:off x="539553" y="404664"/>
            <a:ext cx="8280920" cy="4536498"/>
          </a:xfrm>
          <a:prstGeom prst="rect">
            <a:avLst/>
          </a:prstGeom>
        </p:spPr>
      </p:pic>
    </p:spTree>
    <p:extLst>
      <p:ext uri="{BB962C8B-B14F-4D97-AF65-F5344CB8AC3E}">
        <p14:creationId xmlns:p14="http://schemas.microsoft.com/office/powerpoint/2010/main" val="154508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5" name="TextBox 4"/>
          <p:cNvSpPr txBox="1"/>
          <p:nvPr/>
        </p:nvSpPr>
        <p:spPr>
          <a:xfrm>
            <a:off x="5581422" y="2013940"/>
            <a:ext cx="338437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2. 88 proc. (</a:t>
            </a:r>
            <a:r>
              <a:rPr lang="lt-LT" sz="2400" dirty="0">
                <a:solidFill>
                  <a:prstClr val="black"/>
                </a:solidFill>
                <a:latin typeface="Times New Roman"/>
                <a:ea typeface="Calibri"/>
              </a:rPr>
              <a:t>7</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mokinių patinka jų klasė, </a:t>
            </a:r>
            <a:r>
              <a:rPr lang="lt-LT" sz="2400" dirty="0">
                <a:solidFill>
                  <a:prstClr val="black"/>
                </a:solidFill>
                <a:latin typeface="Times New Roman"/>
                <a:ea typeface="Calibri"/>
              </a:rPr>
              <a:t>12</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proc. (</a:t>
            </a: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1</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 kartais</a:t>
            </a:r>
            <a:r>
              <a:rPr lang="lt-LT" sz="2400" dirty="0">
                <a:solidFill>
                  <a:prstClr val="black"/>
                </a:solidFill>
                <a:latin typeface="Times New Roman"/>
                <a:ea typeface="Calibri"/>
              </a:rPr>
              <a:t>. </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Kad draugiški vaiko santykiai su klasės draugais teigia </a:t>
            </a:r>
            <a:r>
              <a:rPr lang="lt-LT" sz="2400" dirty="0">
                <a:solidFill>
                  <a:prstClr val="black"/>
                </a:solidFill>
                <a:latin typeface="Times New Roman"/>
                <a:ea typeface="Calibri"/>
              </a:rPr>
              <a:t>75</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proc. (</a:t>
            </a:r>
            <a:r>
              <a:rPr lang="lt-LT" sz="2400" dirty="0">
                <a:solidFill>
                  <a:prstClr val="black"/>
                </a:solidFill>
                <a:latin typeface="Times New Roman"/>
                <a:ea typeface="Calibri"/>
              </a:rPr>
              <a:t>6</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tėvų, </a:t>
            </a:r>
            <a:r>
              <a:rPr lang="lt-LT" sz="2400" dirty="0">
                <a:solidFill>
                  <a:prstClr val="black"/>
                </a:solidFill>
                <a:latin typeface="Times New Roman"/>
                <a:ea typeface="Calibri"/>
              </a:rPr>
              <a:t>25</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proc. (</a:t>
            </a:r>
            <a:r>
              <a:rPr lang="lt-LT" sz="2400" dirty="0">
                <a:solidFill>
                  <a:prstClr val="black"/>
                </a:solidFill>
                <a:latin typeface="Times New Roman"/>
                <a:ea typeface="Calibri"/>
              </a:rPr>
              <a:t>2</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 kartais.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3. </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8</a:t>
            </a:r>
            <a:r>
              <a:rPr lang="lt-LT" sz="2400" dirty="0">
                <a:solidFill>
                  <a:prstClr val="black"/>
                </a:solidFill>
                <a:latin typeface="Times New Roman"/>
                <a:ea typeface="Calibri"/>
              </a:rPr>
              <a:t>8</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proc. (</a:t>
            </a:r>
            <a:r>
              <a:rPr lang="lt-LT" sz="2400" dirty="0">
                <a:solidFill>
                  <a:prstClr val="black"/>
                </a:solidFill>
                <a:latin typeface="Times New Roman"/>
                <a:ea typeface="Calibri"/>
              </a:rPr>
              <a:t>7</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mokinių klasėje turi draugų, </a:t>
            </a:r>
            <a:r>
              <a:rPr lang="lt-LT" sz="2400" dirty="0">
                <a:solidFill>
                  <a:prstClr val="black"/>
                </a:solidFill>
                <a:latin typeface="Times New Roman"/>
                <a:ea typeface="Calibri"/>
              </a:rPr>
              <a:t>12</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proc. (</a:t>
            </a:r>
            <a:r>
              <a:rPr lang="lt-LT" sz="2400" dirty="0">
                <a:solidFill>
                  <a:prstClr val="black"/>
                </a:solidFill>
                <a:latin typeface="Times New Roman"/>
                <a:ea typeface="Calibri"/>
              </a:rPr>
              <a:t>1</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 iš dalies. </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8" name="Rectangle 3"/>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9"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1" name="Rectangle 6"/>
          <p:cNvSpPr>
            <a:spLocks noChangeArrowheads="1"/>
          </p:cNvSpPr>
          <p:nvPr/>
        </p:nvSpPr>
        <p:spPr bwMode="auto">
          <a:xfrm>
            <a:off x="152400" y="290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7" name="Paveikslėlis 6">
            <a:extLst>
              <a:ext uri="{FF2B5EF4-FFF2-40B4-BE49-F238E27FC236}">
                <a16:creationId xmlns:a16="http://schemas.microsoft.com/office/drawing/2014/main" id="{639B9F7A-7D66-6C37-A6E5-BC764061E7C2}"/>
              </a:ext>
            </a:extLst>
          </p:cNvPr>
          <p:cNvPicPr>
            <a:picLocks noChangeAspect="1"/>
          </p:cNvPicPr>
          <p:nvPr/>
        </p:nvPicPr>
        <p:blipFill>
          <a:blip r:embed="rId2"/>
          <a:stretch>
            <a:fillRect/>
          </a:stretch>
        </p:blipFill>
        <p:spPr>
          <a:xfrm>
            <a:off x="0" y="-19304"/>
            <a:ext cx="5020072" cy="3160271"/>
          </a:xfrm>
          <a:prstGeom prst="rect">
            <a:avLst/>
          </a:prstGeom>
        </p:spPr>
      </p:pic>
      <p:pic>
        <p:nvPicPr>
          <p:cNvPr id="10" name="Paveikslėlis 9">
            <a:extLst>
              <a:ext uri="{FF2B5EF4-FFF2-40B4-BE49-F238E27FC236}">
                <a16:creationId xmlns:a16="http://schemas.microsoft.com/office/drawing/2014/main" id="{BDC41C72-6957-5405-9509-0866BABB3A15}"/>
              </a:ext>
            </a:extLst>
          </p:cNvPr>
          <p:cNvPicPr>
            <a:picLocks noChangeAspect="1"/>
          </p:cNvPicPr>
          <p:nvPr/>
        </p:nvPicPr>
        <p:blipFill>
          <a:blip r:embed="rId3"/>
          <a:stretch>
            <a:fillRect/>
          </a:stretch>
        </p:blipFill>
        <p:spPr>
          <a:xfrm>
            <a:off x="0" y="3491510"/>
            <a:ext cx="5043273" cy="3366489"/>
          </a:xfrm>
          <a:prstGeom prst="rect">
            <a:avLst/>
          </a:prstGeom>
        </p:spPr>
      </p:pic>
    </p:spTree>
    <p:extLst>
      <p:ext uri="{BB962C8B-B14F-4D97-AF65-F5344CB8AC3E}">
        <p14:creationId xmlns:p14="http://schemas.microsoft.com/office/powerpoint/2010/main" val="382874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4" name="Stačiakampis 3"/>
          <p:cNvSpPr/>
          <p:nvPr/>
        </p:nvSpPr>
        <p:spPr>
          <a:xfrm>
            <a:off x="5364088" y="498246"/>
            <a:ext cx="3563888" cy="2215991"/>
          </a:xfrm>
          <a:prstGeom prst="rect">
            <a:avLst/>
          </a:prstGeom>
        </p:spPr>
        <p:txBody>
          <a:bodyPr wrap="square">
            <a:spAutoFit/>
          </a:bodyPr>
          <a:lstStyle/>
          <a:p>
            <a:pPr algn="just">
              <a:lnSpc>
                <a:spcPct val="115000"/>
              </a:lnSpc>
              <a:spcAft>
                <a:spcPts val="0"/>
              </a:spcAft>
            </a:pPr>
            <a:r>
              <a:rPr lang="en-US" sz="2400" dirty="0">
                <a:latin typeface="Times New Roman"/>
                <a:ea typeface="Calibri"/>
                <a:cs typeface="Times New Roman"/>
              </a:rPr>
              <a:t>4</a:t>
            </a:r>
            <a:r>
              <a:rPr lang="lt-LT" sz="2400" dirty="0">
                <a:latin typeface="Times New Roman"/>
                <a:ea typeface="Calibri"/>
                <a:cs typeface="Times New Roman"/>
              </a:rPr>
              <a:t>. Vargina arba kartais vargina konfliktai, įtempti santykiai su kai kuriais mokiniais teigia </a:t>
            </a:r>
            <a:r>
              <a:rPr lang="en-US" sz="2400" dirty="0">
                <a:latin typeface="Times New Roman"/>
                <a:ea typeface="Calibri"/>
                <a:cs typeface="Times New Roman"/>
              </a:rPr>
              <a:t>7</a:t>
            </a:r>
            <a:r>
              <a:rPr lang="lt-LT" sz="2400" dirty="0">
                <a:latin typeface="Times New Roman"/>
                <a:ea typeface="Calibri"/>
                <a:cs typeface="Times New Roman"/>
              </a:rPr>
              <a:t>5 proc. mokinių ir </a:t>
            </a:r>
            <a:r>
              <a:rPr lang="en-US" sz="2400" dirty="0">
                <a:latin typeface="Times New Roman"/>
                <a:ea typeface="Calibri"/>
                <a:cs typeface="Times New Roman"/>
              </a:rPr>
              <a:t>5</a:t>
            </a:r>
            <a:r>
              <a:rPr lang="lt-LT" sz="2400" dirty="0">
                <a:latin typeface="Times New Roman"/>
                <a:ea typeface="Calibri"/>
                <a:cs typeface="Times New Roman"/>
              </a:rPr>
              <a:t>0 proc. tėvų.</a:t>
            </a:r>
            <a:endParaRPr lang="lt-LT" sz="2400" dirty="0">
              <a:effectLst/>
              <a:latin typeface="Calibri"/>
              <a:ea typeface="Calibri"/>
              <a:cs typeface="Times New Roman"/>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6" name="Stačiakampis 5"/>
          <p:cNvSpPr/>
          <p:nvPr/>
        </p:nvSpPr>
        <p:spPr>
          <a:xfrm>
            <a:off x="5364088" y="4018696"/>
            <a:ext cx="3419872" cy="1764394"/>
          </a:xfrm>
          <a:prstGeom prst="rect">
            <a:avLst/>
          </a:prstGeom>
        </p:spPr>
        <p:txBody>
          <a:bodyPr wrap="square">
            <a:spAutoFit/>
          </a:bodyPr>
          <a:lstStyle/>
          <a:p>
            <a:pPr algn="just">
              <a:lnSpc>
                <a:spcPct val="115000"/>
              </a:lnSpc>
              <a:spcAft>
                <a:spcPts val="0"/>
              </a:spcAft>
            </a:pPr>
            <a:r>
              <a:rPr lang="en-US" sz="2400" dirty="0">
                <a:latin typeface="Times New Roman"/>
                <a:ea typeface="Calibri"/>
                <a:cs typeface="Times New Roman"/>
              </a:rPr>
              <a:t>5</a:t>
            </a:r>
            <a:r>
              <a:rPr lang="lt-LT" sz="2400" dirty="0">
                <a:latin typeface="Times New Roman"/>
                <a:ea typeface="Calibri"/>
                <a:cs typeface="Times New Roman"/>
              </a:rPr>
              <a:t>. Ištikus bėdai klasėje 100 proc. klasės draugų </a:t>
            </a:r>
            <a:r>
              <a:rPr lang="lt-LT" sz="2400" dirty="0">
                <a:solidFill>
                  <a:prstClr val="black"/>
                </a:solidFill>
                <a:latin typeface="Times New Roman"/>
                <a:ea typeface="Calibri"/>
                <a:cs typeface="Times New Roman"/>
              </a:rPr>
              <a:t>dažnai ir kartais </a:t>
            </a:r>
            <a:r>
              <a:rPr lang="lt-LT" sz="2400" dirty="0">
                <a:latin typeface="Times New Roman"/>
                <a:ea typeface="Calibri"/>
                <a:cs typeface="Times New Roman"/>
              </a:rPr>
              <a:t>padeda kitiems.  </a:t>
            </a:r>
            <a:endParaRPr lang="lt-LT" sz="2400" dirty="0">
              <a:effectLst/>
              <a:latin typeface="Calibri"/>
              <a:ea typeface="Calibri"/>
              <a:cs typeface="Times New Roman"/>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9" name="Rectangle 3"/>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0"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2" name="Rectangle 6"/>
          <p:cNvSpPr>
            <a:spLocks noChangeArrowheads="1"/>
          </p:cNvSpPr>
          <p:nvPr/>
        </p:nvSpPr>
        <p:spPr bwMode="auto">
          <a:xfrm>
            <a:off x="152400" y="290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8" name="Paveikslėlis 7">
            <a:extLst>
              <a:ext uri="{FF2B5EF4-FFF2-40B4-BE49-F238E27FC236}">
                <a16:creationId xmlns:a16="http://schemas.microsoft.com/office/drawing/2014/main" id="{6F50FB9A-5ED9-EC6D-E0B3-7EFEACF28C6F}"/>
              </a:ext>
            </a:extLst>
          </p:cNvPr>
          <p:cNvPicPr>
            <a:picLocks noChangeAspect="1"/>
          </p:cNvPicPr>
          <p:nvPr/>
        </p:nvPicPr>
        <p:blipFill>
          <a:blip r:embed="rId2"/>
          <a:stretch>
            <a:fillRect/>
          </a:stretch>
        </p:blipFill>
        <p:spPr>
          <a:xfrm>
            <a:off x="0" y="0"/>
            <a:ext cx="4860032" cy="3140968"/>
          </a:xfrm>
          <a:prstGeom prst="rect">
            <a:avLst/>
          </a:prstGeom>
        </p:spPr>
      </p:pic>
      <p:pic>
        <p:nvPicPr>
          <p:cNvPr id="13" name="Paveikslėlis 12">
            <a:extLst>
              <a:ext uri="{FF2B5EF4-FFF2-40B4-BE49-F238E27FC236}">
                <a16:creationId xmlns:a16="http://schemas.microsoft.com/office/drawing/2014/main" id="{3EDD9F62-1704-8C39-9E36-8CE9438C74B3}"/>
              </a:ext>
            </a:extLst>
          </p:cNvPr>
          <p:cNvPicPr>
            <a:picLocks noChangeAspect="1"/>
          </p:cNvPicPr>
          <p:nvPr/>
        </p:nvPicPr>
        <p:blipFill>
          <a:blip r:embed="rId3"/>
          <a:stretch>
            <a:fillRect/>
          </a:stretch>
        </p:blipFill>
        <p:spPr>
          <a:xfrm>
            <a:off x="11044" y="3501008"/>
            <a:ext cx="4860032" cy="3356990"/>
          </a:xfrm>
          <a:prstGeom prst="rect">
            <a:avLst/>
          </a:prstGeom>
        </p:spPr>
      </p:pic>
    </p:spTree>
    <p:extLst>
      <p:ext uri="{BB962C8B-B14F-4D97-AF65-F5344CB8AC3E}">
        <p14:creationId xmlns:p14="http://schemas.microsoft.com/office/powerpoint/2010/main" val="147848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2D07BD-4848-436D-AE53-6726C8D48F5E}"/>
              </a:ext>
            </a:extLst>
          </p:cNvPr>
          <p:cNvSpPr txBox="1"/>
          <p:nvPr/>
        </p:nvSpPr>
        <p:spPr>
          <a:xfrm>
            <a:off x="755576" y="692696"/>
            <a:ext cx="7632848" cy="777777"/>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lt-LT" sz="2000" b="0" i="0" u="none" strike="noStrike" kern="1200" cap="none" spc="0" normalizeH="0" baseline="0" noProof="0" dirty="0">
                <a:ln>
                  <a:noFill/>
                </a:ln>
                <a:solidFill>
                  <a:prstClr val="black"/>
                </a:solidFill>
                <a:effectLst/>
                <a:uLnTx/>
                <a:uFillTx/>
                <a:latin typeface="Times New Roman"/>
                <a:ea typeface="Calibri"/>
                <a:cs typeface="Times New Roman"/>
              </a:rPr>
              <a:t>6. Klasės auklėtoja rūpinasi visais klasės mokiniais dažnai teigia </a:t>
            </a:r>
            <a:r>
              <a:rPr lang="lt-LT" sz="2000" dirty="0">
                <a:solidFill>
                  <a:prstClr val="black"/>
                </a:solidFill>
                <a:latin typeface="Times New Roman"/>
                <a:ea typeface="Calibri"/>
                <a:cs typeface="Times New Roman"/>
              </a:rPr>
              <a:t>62</a:t>
            </a:r>
            <a:r>
              <a:rPr kumimoji="0" lang="lt-LT" sz="2000" b="0" i="0" u="none" strike="noStrike" kern="1200" cap="none" spc="0" normalizeH="0" baseline="0" noProof="0" dirty="0">
                <a:ln>
                  <a:noFill/>
                </a:ln>
                <a:solidFill>
                  <a:prstClr val="black"/>
                </a:solidFill>
                <a:effectLst/>
                <a:uLnTx/>
                <a:uFillTx/>
                <a:latin typeface="Times New Roman"/>
                <a:ea typeface="Calibri"/>
                <a:cs typeface="Times New Roman"/>
              </a:rPr>
              <a:t> proc. (</a:t>
            </a:r>
            <a:r>
              <a:rPr lang="lt-LT" sz="2000" dirty="0">
                <a:solidFill>
                  <a:prstClr val="black"/>
                </a:solidFill>
                <a:latin typeface="Times New Roman"/>
                <a:ea typeface="Calibri"/>
                <a:cs typeface="Times New Roman"/>
              </a:rPr>
              <a:t>5</a:t>
            </a:r>
            <a:r>
              <a:rPr kumimoji="0" lang="lt-LT" sz="2000" b="0" i="0" u="none" strike="noStrike" kern="1200" cap="none" spc="0" normalizeH="0" baseline="0" noProof="0" dirty="0">
                <a:ln>
                  <a:noFill/>
                </a:ln>
                <a:solidFill>
                  <a:prstClr val="black"/>
                </a:solidFill>
                <a:effectLst/>
                <a:uLnTx/>
                <a:uFillTx/>
                <a:latin typeface="Times New Roman"/>
                <a:ea typeface="Calibri"/>
                <a:cs typeface="Times New Roman"/>
              </a:rPr>
              <a:t>) mokinių, kartais– </a:t>
            </a:r>
            <a:r>
              <a:rPr lang="lt-LT" sz="2000" dirty="0">
                <a:solidFill>
                  <a:prstClr val="black"/>
                </a:solidFill>
                <a:latin typeface="Times New Roman"/>
                <a:ea typeface="Calibri"/>
                <a:cs typeface="Times New Roman"/>
              </a:rPr>
              <a:t>38</a:t>
            </a:r>
            <a:r>
              <a:rPr kumimoji="0" lang="lt-LT" sz="2000" b="0" i="0" u="none" strike="noStrike" kern="1200" cap="none" spc="0" normalizeH="0" baseline="0" noProof="0" dirty="0">
                <a:ln>
                  <a:noFill/>
                </a:ln>
                <a:solidFill>
                  <a:prstClr val="black"/>
                </a:solidFill>
                <a:effectLst/>
                <a:uLnTx/>
                <a:uFillTx/>
                <a:latin typeface="Times New Roman"/>
                <a:ea typeface="Calibri"/>
                <a:cs typeface="Times New Roman"/>
              </a:rPr>
              <a:t> proc. (3) . Tėvai teigia:  dažnai - </a:t>
            </a:r>
            <a:r>
              <a:rPr lang="lt-LT" sz="2000" dirty="0">
                <a:solidFill>
                  <a:prstClr val="black"/>
                </a:solidFill>
                <a:latin typeface="Times New Roman"/>
                <a:ea typeface="Calibri"/>
                <a:cs typeface="Times New Roman"/>
              </a:rPr>
              <a:t>100</a:t>
            </a:r>
            <a:r>
              <a:rPr kumimoji="0" lang="lt-LT" sz="2000" b="0" i="0" u="none" strike="noStrike" kern="1200" cap="none" spc="0" normalizeH="0" baseline="0" noProof="0" dirty="0">
                <a:ln>
                  <a:noFill/>
                </a:ln>
                <a:solidFill>
                  <a:prstClr val="black"/>
                </a:solidFill>
                <a:effectLst/>
                <a:uLnTx/>
                <a:uFillTx/>
                <a:latin typeface="Times New Roman"/>
                <a:ea typeface="Calibri"/>
                <a:cs typeface="Times New Roman"/>
              </a:rPr>
              <a:t> proc. (</a:t>
            </a:r>
            <a:r>
              <a:rPr lang="lt-LT" sz="2000" dirty="0">
                <a:solidFill>
                  <a:prstClr val="black"/>
                </a:solidFill>
                <a:latin typeface="Times New Roman"/>
                <a:ea typeface="Calibri"/>
                <a:cs typeface="Times New Roman"/>
              </a:rPr>
              <a:t>8</a:t>
            </a:r>
            <a:r>
              <a:rPr kumimoji="0" lang="lt-LT" sz="2000" b="0" i="0" u="none" strike="noStrike" kern="1200" cap="none" spc="0" normalizeH="0" baseline="0" noProof="0" dirty="0">
                <a:ln>
                  <a:noFill/>
                </a:ln>
                <a:solidFill>
                  <a:prstClr val="black"/>
                </a:solidFill>
                <a:effectLst/>
                <a:uLnTx/>
                <a:uFillTx/>
                <a:latin typeface="Times New Roman"/>
                <a:ea typeface="Calibri"/>
                <a:cs typeface="Times New Roman"/>
              </a:rPr>
              <a:t>) .</a:t>
            </a:r>
            <a:endParaRPr kumimoji="0" lang="lt-LT" sz="2000" b="0" i="0" u="none" strike="noStrike" kern="1200" cap="none" spc="0" normalizeH="0" baseline="0" noProof="0" dirty="0">
              <a:ln>
                <a:noFill/>
              </a:ln>
              <a:solidFill>
                <a:prstClr val="black"/>
              </a:solidFill>
              <a:effectLst/>
              <a:uLnTx/>
              <a:uFillTx/>
              <a:latin typeface="Calibri"/>
              <a:ea typeface="Calibri"/>
              <a:cs typeface="Times New Roman"/>
            </a:endParaRPr>
          </a:p>
        </p:txBody>
      </p:sp>
      <p:pic>
        <p:nvPicPr>
          <p:cNvPr id="2" name="Paveikslėlis 1">
            <a:extLst>
              <a:ext uri="{FF2B5EF4-FFF2-40B4-BE49-F238E27FC236}">
                <a16:creationId xmlns:a16="http://schemas.microsoft.com/office/drawing/2014/main" id="{8110809B-3DBB-C8F1-7CB5-F81E628579F1}"/>
              </a:ext>
            </a:extLst>
          </p:cNvPr>
          <p:cNvPicPr>
            <a:picLocks noChangeAspect="1"/>
          </p:cNvPicPr>
          <p:nvPr/>
        </p:nvPicPr>
        <p:blipFill>
          <a:blip r:embed="rId2"/>
          <a:stretch>
            <a:fillRect/>
          </a:stretch>
        </p:blipFill>
        <p:spPr>
          <a:xfrm>
            <a:off x="595786" y="2096908"/>
            <a:ext cx="7632848" cy="3996388"/>
          </a:xfrm>
          <a:prstGeom prst="rect">
            <a:avLst/>
          </a:prstGeom>
        </p:spPr>
      </p:pic>
    </p:spTree>
    <p:extLst>
      <p:ext uri="{BB962C8B-B14F-4D97-AF65-F5344CB8AC3E}">
        <p14:creationId xmlns:p14="http://schemas.microsoft.com/office/powerpoint/2010/main" val="294572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4" name="Stačiakampis 3"/>
          <p:cNvSpPr/>
          <p:nvPr/>
        </p:nvSpPr>
        <p:spPr>
          <a:xfrm>
            <a:off x="683568" y="214798"/>
            <a:ext cx="7848872" cy="914930"/>
          </a:xfrm>
          <a:prstGeom prst="rect">
            <a:avLst/>
          </a:prstGeom>
        </p:spPr>
        <p:txBody>
          <a:bodyPr wrap="square">
            <a:spAutoFit/>
          </a:bodyPr>
          <a:lstStyle/>
          <a:p>
            <a:pPr algn="just">
              <a:lnSpc>
                <a:spcPct val="115000"/>
              </a:lnSpc>
              <a:spcAft>
                <a:spcPts val="0"/>
              </a:spcAft>
            </a:pPr>
            <a:r>
              <a:rPr lang="en-US" sz="2400" dirty="0">
                <a:latin typeface="Times New Roman"/>
                <a:ea typeface="Calibri"/>
                <a:cs typeface="Times New Roman"/>
              </a:rPr>
              <a:t>7</a:t>
            </a:r>
            <a:r>
              <a:rPr lang="lt-LT" sz="2400" dirty="0">
                <a:latin typeface="Times New Roman"/>
                <a:ea typeface="Calibri"/>
                <a:cs typeface="Times New Roman"/>
              </a:rPr>
              <a:t>. Mokytojai yra geranoriški ir dėmesingi teigia </a:t>
            </a:r>
            <a:r>
              <a:rPr lang="en-US" sz="2400" dirty="0">
                <a:latin typeface="Times New Roman"/>
                <a:ea typeface="Calibri"/>
                <a:cs typeface="Times New Roman"/>
              </a:rPr>
              <a:t>88</a:t>
            </a:r>
            <a:r>
              <a:rPr lang="lt-LT" sz="2400" dirty="0">
                <a:latin typeface="Times New Roman"/>
                <a:ea typeface="Calibri"/>
                <a:cs typeface="Times New Roman"/>
              </a:rPr>
              <a:t> proc. mokinių ir </a:t>
            </a:r>
            <a:r>
              <a:rPr lang="en-US" sz="2400" dirty="0">
                <a:latin typeface="Times New Roman"/>
                <a:ea typeface="Calibri"/>
                <a:cs typeface="Times New Roman"/>
              </a:rPr>
              <a:t>50</a:t>
            </a:r>
            <a:r>
              <a:rPr lang="lt-LT" sz="2400" dirty="0">
                <a:latin typeface="Times New Roman"/>
                <a:ea typeface="Calibri"/>
                <a:cs typeface="Times New Roman"/>
              </a:rPr>
              <a:t> proc.  tėvų.</a:t>
            </a:r>
            <a:endParaRPr lang="lt-LT" sz="2400" dirty="0">
              <a:effectLst/>
              <a:latin typeface="Calibri"/>
              <a:ea typeface="Calibri"/>
              <a:cs typeface="Times New Roman"/>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9" name="Rectangle 3"/>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0"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12" name="Rectangle 6"/>
          <p:cNvSpPr>
            <a:spLocks noChangeArrowheads="1"/>
          </p:cNvSpPr>
          <p:nvPr/>
        </p:nvSpPr>
        <p:spPr bwMode="auto">
          <a:xfrm>
            <a:off x="152400" y="290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8" name="Paveikslėlis 7">
            <a:extLst>
              <a:ext uri="{FF2B5EF4-FFF2-40B4-BE49-F238E27FC236}">
                <a16:creationId xmlns:a16="http://schemas.microsoft.com/office/drawing/2014/main" id="{34D4CCAF-39AA-8BDA-AE4F-6E0DCD325801}"/>
              </a:ext>
            </a:extLst>
          </p:cNvPr>
          <p:cNvPicPr>
            <a:picLocks noChangeAspect="1"/>
          </p:cNvPicPr>
          <p:nvPr/>
        </p:nvPicPr>
        <p:blipFill>
          <a:blip r:embed="rId2"/>
          <a:stretch>
            <a:fillRect/>
          </a:stretch>
        </p:blipFill>
        <p:spPr>
          <a:xfrm>
            <a:off x="971600" y="1556792"/>
            <a:ext cx="7725011" cy="4680518"/>
          </a:xfrm>
          <a:prstGeom prst="rect">
            <a:avLst/>
          </a:prstGeom>
        </p:spPr>
      </p:pic>
    </p:spTree>
    <p:extLst>
      <p:ext uri="{BB962C8B-B14F-4D97-AF65-F5344CB8AC3E}">
        <p14:creationId xmlns:p14="http://schemas.microsoft.com/office/powerpoint/2010/main" val="140722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19589-2C4B-4E49-96FD-094C81CD4A76}"/>
              </a:ext>
            </a:extLst>
          </p:cNvPr>
          <p:cNvSpPr txBox="1"/>
          <p:nvPr/>
        </p:nvSpPr>
        <p:spPr>
          <a:xfrm>
            <a:off x="1115616" y="692696"/>
            <a:ext cx="74168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8.</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Mokytojai visada </a:t>
            </a:r>
            <a:r>
              <a:rPr kumimoji="0" lang="en-US" sz="2400" b="0" i="0" u="none" strike="noStrike" kern="1200" cap="none" spc="0" normalizeH="0" baseline="0" noProof="0" dirty="0" err="1">
                <a:ln>
                  <a:noFill/>
                </a:ln>
                <a:solidFill>
                  <a:prstClr val="black"/>
                </a:solidFill>
                <a:effectLst/>
                <a:uLnTx/>
                <a:uFillTx/>
                <a:latin typeface="Times New Roman"/>
                <a:ea typeface="Calibri"/>
                <a:cs typeface="+mn-cs"/>
              </a:rPr>
              <a:t>ar</a:t>
            </a: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 </a:t>
            </a:r>
            <a:r>
              <a:rPr kumimoji="0" lang="en-US" sz="2400" b="0" i="0" u="none" strike="noStrike" kern="1200" cap="none" spc="0" normalizeH="0" baseline="0" noProof="0" dirty="0" err="1">
                <a:ln>
                  <a:noFill/>
                </a:ln>
                <a:solidFill>
                  <a:prstClr val="black"/>
                </a:solidFill>
                <a:effectLst/>
                <a:uLnTx/>
                <a:uFillTx/>
                <a:latin typeface="Times New Roman"/>
                <a:ea typeface="Calibri"/>
                <a:cs typeface="+mn-cs"/>
              </a:rPr>
              <a:t>kartais</a:t>
            </a: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 </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mokinius giria, drąsina įvairių veiklų metu</a:t>
            </a:r>
            <a:r>
              <a:rPr lang="en-US" sz="2400" dirty="0">
                <a:solidFill>
                  <a:prstClr val="black"/>
                </a:solidFill>
                <a:latin typeface="Times New Roman"/>
                <a:ea typeface="Calibri"/>
              </a:rPr>
              <a:t> </a:t>
            </a:r>
            <a:r>
              <a:rPr lang="en-US" sz="2400" dirty="0" err="1">
                <a:solidFill>
                  <a:prstClr val="black"/>
                </a:solidFill>
                <a:latin typeface="Times New Roman"/>
                <a:ea typeface="Calibri"/>
              </a:rPr>
              <a:t>atsak</a:t>
            </a:r>
            <a:r>
              <a:rPr lang="lt-LT" sz="2400" dirty="0">
                <a:solidFill>
                  <a:prstClr val="black"/>
                </a:solidFill>
                <a:latin typeface="Times New Roman"/>
                <a:ea typeface="Calibri"/>
              </a:rPr>
              <a:t>ė 100 proc. moksleivių.</a:t>
            </a:r>
            <a:r>
              <a:rPr kumimoji="0" lang="lt-LT" sz="2400" b="0" i="0" u="none" strike="noStrike" kern="1200" cap="none" spc="0" normalizeH="0" baseline="0" noProof="0" dirty="0">
                <a:ln>
                  <a:noFill/>
                </a:ln>
                <a:solidFill>
                  <a:prstClr val="black"/>
                </a:solidFill>
                <a:effectLst/>
                <a:uLnTx/>
                <a:uFillTx/>
                <a:latin typeface="Times New Roman"/>
                <a:ea typeface="Calibri"/>
                <a:cs typeface="+mn-cs"/>
              </a:rPr>
              <a:t> </a:t>
            </a:r>
            <a:endParaRPr kumimoji="0" lang="lt-LT" sz="2400" b="0" i="0" u="none" strike="noStrike" kern="1200" cap="none" spc="0" normalizeH="0" baseline="0" noProof="0" dirty="0">
              <a:ln>
                <a:noFill/>
              </a:ln>
              <a:solidFill>
                <a:srgbClr val="FF0000"/>
              </a:solidFill>
              <a:effectLst/>
              <a:uLnTx/>
              <a:uFillTx/>
              <a:latin typeface="Palatino Linotype"/>
              <a:ea typeface="+mn-ea"/>
              <a:cs typeface="+mn-cs"/>
            </a:endParaRPr>
          </a:p>
        </p:txBody>
      </p:sp>
      <p:pic>
        <p:nvPicPr>
          <p:cNvPr id="3" name="Paveikslėlis 2">
            <a:extLst>
              <a:ext uri="{FF2B5EF4-FFF2-40B4-BE49-F238E27FC236}">
                <a16:creationId xmlns:a16="http://schemas.microsoft.com/office/drawing/2014/main" id="{66A7322B-F5C2-F91B-0726-D59642E1C12E}"/>
              </a:ext>
            </a:extLst>
          </p:cNvPr>
          <p:cNvPicPr>
            <a:picLocks noChangeAspect="1"/>
          </p:cNvPicPr>
          <p:nvPr/>
        </p:nvPicPr>
        <p:blipFill>
          <a:blip r:embed="rId2"/>
          <a:stretch>
            <a:fillRect/>
          </a:stretch>
        </p:blipFill>
        <p:spPr>
          <a:xfrm>
            <a:off x="1367644" y="2060848"/>
            <a:ext cx="6408711" cy="3816424"/>
          </a:xfrm>
          <a:prstGeom prst="rect">
            <a:avLst/>
          </a:prstGeom>
        </p:spPr>
      </p:pic>
    </p:spTree>
    <p:extLst>
      <p:ext uri="{BB962C8B-B14F-4D97-AF65-F5344CB8AC3E}">
        <p14:creationId xmlns:p14="http://schemas.microsoft.com/office/powerpoint/2010/main" val="3233597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ykdomo">
  <a:themeElements>
    <a:clrScheme name="Vykdom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Vykdom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ykdom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1469</TotalTime>
  <Words>1516</Words>
  <Application>Microsoft Office PowerPoint</Application>
  <PresentationFormat>Demonstracija ekrane (4:3)</PresentationFormat>
  <Paragraphs>131</Paragraphs>
  <Slides>38</Slides>
  <Notes>2</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38</vt:i4>
      </vt:variant>
    </vt:vector>
  </HeadingPairs>
  <TitlesOfParts>
    <vt:vector size="46" baseType="lpstr">
      <vt:lpstr>Arial</vt:lpstr>
      <vt:lpstr>Calibri</vt:lpstr>
      <vt:lpstr>Century Gothic</vt:lpstr>
      <vt:lpstr>Courier New</vt:lpstr>
      <vt:lpstr>Palatino Linotype</vt:lpstr>
      <vt:lpstr>Symbol</vt:lpstr>
      <vt:lpstr>Times New Roman</vt:lpstr>
      <vt:lpstr>Vykdomo</vt:lpstr>
      <vt:lpstr>„Penktokų adaptacija mokykloje“ </vt:lpstr>
      <vt:lpstr>                    Mokinių, tėvų, mokytojų anketinės apklausos analizė ir išvados </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Maja ir Kristina</vt:lpstr>
      <vt:lpstr>Arnas</vt:lpstr>
      <vt:lpstr>Rugilė</vt:lpstr>
      <vt:lpstr>Pijus</vt:lpstr>
      <vt:lpstr>Leticija</vt:lpstr>
      <vt:lpstr>Abrilė</vt:lpstr>
      <vt:lpstr>Svajūnė</vt:lpstr>
      <vt:lpstr>„PowerPoint“ pateiktis</vt:lpstr>
      <vt:lpstr>„PowerPoint“ pateiktis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„Penktokų adaptacijos ypatumai“</dc:title>
  <dc:creator>sigitazem</dc:creator>
  <cp:lastModifiedBy>Vartotojas</cp:lastModifiedBy>
  <cp:revision>160</cp:revision>
  <cp:lastPrinted>2016-01-20T07:14:00Z</cp:lastPrinted>
  <dcterms:created xsi:type="dcterms:W3CDTF">2014-12-09T18:51:26Z</dcterms:created>
  <dcterms:modified xsi:type="dcterms:W3CDTF">2023-01-09T08:04:32Z</dcterms:modified>
</cp:coreProperties>
</file>